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grandir Bold" charset="1" panose="00000800000000000000"/>
      <p:regular r:id="rId20"/>
    </p:embeddedFont>
    <p:embeddedFont>
      <p:font typeface="Poppins" charset="1" panose="00000500000000000000"/>
      <p:regular r:id="rId21"/>
    </p:embeddedFont>
    <p:embeddedFont>
      <p:font typeface="Poppins Bold" charset="1" panose="00000800000000000000"/>
      <p:regular r:id="rId22"/>
    </p:embeddedFont>
    <p:embeddedFont>
      <p:font typeface="Fredoka" charset="1" panose="02000000000000000000"/>
      <p:regular r:id="rId23"/>
    </p:embeddedFont>
    <p:embeddedFont>
      <p:font typeface="Poppins Light" charset="1" panose="00000400000000000000"/>
      <p:regular r:id="rId24"/>
    </p:embeddedFont>
    <p:embeddedFont>
      <p:font typeface="Roboto" charset="1" panose="02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jpeg" Type="http://schemas.openxmlformats.org/officeDocument/2006/relationships/image"/><Relationship Id="rId12" Target="../media/image11.jpe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62.png" Type="http://schemas.openxmlformats.org/officeDocument/2006/relationships/image"/><Relationship Id="rId12" Target="../media/image63.pn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14" Target="../media/image67.pn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68.png" Type="http://schemas.openxmlformats.org/officeDocument/2006/relationships/image"/><Relationship Id="rId12" Target="../media/image69.png" Type="http://schemas.openxmlformats.org/officeDocument/2006/relationships/image"/><Relationship Id="rId13" Target="../media/image70.png" Type="http://schemas.openxmlformats.org/officeDocument/2006/relationships/image"/><Relationship Id="rId14" Target="../media/image71.pn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72.jpeg" Type="http://schemas.openxmlformats.org/officeDocument/2006/relationships/image"/><Relationship Id="rId12" Target="../media/image73.png" Type="http://schemas.openxmlformats.org/officeDocument/2006/relationships/image"/><Relationship Id="rId13" Target="../media/image74.sv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7.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28.jpeg" Type="http://schemas.openxmlformats.org/officeDocument/2006/relationships/image"/><Relationship Id="rId20" Target="../media/image42.png" Type="http://schemas.openxmlformats.org/officeDocument/2006/relationships/image"/><Relationship Id="rId21" Target="../media/image43.svg" Type="http://schemas.openxmlformats.org/officeDocument/2006/relationships/image"/><Relationship Id="rId22" Target="../media/image44.png" Type="http://schemas.openxmlformats.org/officeDocument/2006/relationships/image"/><Relationship Id="rId23" Target="../media/image45.png" Type="http://schemas.openxmlformats.org/officeDocument/2006/relationships/image"/><Relationship Id="rId24" Target="../media/image46.svg" Type="http://schemas.openxmlformats.org/officeDocument/2006/relationships/image"/><Relationship Id="rId25" Target="../media/image4.png" Type="http://schemas.openxmlformats.org/officeDocument/2006/relationships/image"/><Relationship Id="rId26" Target="../media/image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7.pn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58.pn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2" Target="../media/image2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05125" y="-1066800"/>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38200" cy="2095500"/>
            <a:chOff x="0" y="0"/>
            <a:chExt cx="220760" cy="551901"/>
          </a:xfrm>
        </p:grpSpPr>
        <p:sp>
          <p:nvSpPr>
            <p:cNvPr name="Freeform 5" id="5"/>
            <p:cNvSpPr/>
            <p:nvPr/>
          </p:nvSpPr>
          <p:spPr>
            <a:xfrm flipH="false" flipV="false" rot="0">
              <a:off x="0" y="0"/>
              <a:ext cx="220760" cy="551901"/>
            </a:xfrm>
            <a:custGeom>
              <a:avLst/>
              <a:gdLst/>
              <a:ahLst/>
              <a:cxnLst/>
              <a:rect r="r" b="b" t="t" l="l"/>
              <a:pathLst>
                <a:path h="551901" w="220760">
                  <a:moveTo>
                    <a:pt x="0" y="0"/>
                  </a:moveTo>
                  <a:lnTo>
                    <a:pt x="220760" y="0"/>
                  </a:lnTo>
                  <a:lnTo>
                    <a:pt x="220760" y="551901"/>
                  </a:lnTo>
                  <a:lnTo>
                    <a:pt x="0" y="551901"/>
                  </a:lnTo>
                  <a:close/>
                </a:path>
              </a:pathLst>
            </a:custGeom>
            <a:solidFill>
              <a:srgbClr val="A20000"/>
            </a:solidFill>
          </p:spPr>
        </p:sp>
        <p:sp>
          <p:nvSpPr>
            <p:cNvPr name="TextBox 6" id="6"/>
            <p:cNvSpPr txBox="true"/>
            <p:nvPr/>
          </p:nvSpPr>
          <p:spPr>
            <a:xfrm>
              <a:off x="0" y="-66675"/>
              <a:ext cx="220760" cy="618576"/>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71450" y="53340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952500" y="79438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42900" y="7943850"/>
            <a:ext cx="2838450" cy="28384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6325850" y="9886950"/>
            <a:ext cx="1962150" cy="400050"/>
            <a:chOff x="0" y="0"/>
            <a:chExt cx="1674368" cy="341376"/>
          </a:xfrm>
        </p:grpSpPr>
        <p:sp>
          <p:nvSpPr>
            <p:cNvPr name="Freeform 15" id="15"/>
            <p:cNvSpPr/>
            <p:nvPr/>
          </p:nvSpPr>
          <p:spPr>
            <a:xfrm flipH="false" flipV="false" rot="0">
              <a:off x="0" y="0"/>
              <a:ext cx="1674368" cy="341376"/>
            </a:xfrm>
            <a:custGeom>
              <a:avLst/>
              <a:gdLst/>
              <a:ahLst/>
              <a:cxnLst/>
              <a:rect r="r" b="b" t="t" l="l"/>
              <a:pathLst>
                <a:path h="341376" w="1674368">
                  <a:moveTo>
                    <a:pt x="0" y="0"/>
                  </a:moveTo>
                  <a:lnTo>
                    <a:pt x="1674368" y="0"/>
                  </a:lnTo>
                  <a:lnTo>
                    <a:pt x="1674368" y="341376"/>
                  </a:lnTo>
                  <a:lnTo>
                    <a:pt x="0" y="341376"/>
                  </a:lnTo>
                  <a:close/>
                </a:path>
              </a:pathLst>
            </a:custGeom>
            <a:solidFill>
              <a:srgbClr val="A20000"/>
            </a:solidFill>
          </p:spPr>
        </p:sp>
        <p:sp>
          <p:nvSpPr>
            <p:cNvPr name="TextBox 16" id="16"/>
            <p:cNvSpPr txBox="true"/>
            <p:nvPr/>
          </p:nvSpPr>
          <p:spPr>
            <a:xfrm>
              <a:off x="0" y="-66675"/>
              <a:ext cx="1674368" cy="408051"/>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3295650" y="96774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600450" y="96774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3905250" y="96774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4210050" y="96774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6630650" y="40005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6935450" y="40005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7240250" y="40005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7545050" y="40005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742950" y="44005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7391400" y="6096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8953500" y="87249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8" id="28"/>
          <p:cNvSpPr/>
          <p:nvPr/>
        </p:nvSpPr>
        <p:spPr>
          <a:xfrm>
            <a:off x="5953125" y="9753600"/>
            <a:ext cx="1733550" cy="0"/>
          </a:xfrm>
          <a:prstGeom prst="line">
            <a:avLst/>
          </a:prstGeom>
          <a:ln cap="flat" w="19050">
            <a:solidFill>
              <a:srgbClr val="FDFEFF"/>
            </a:solidFill>
            <a:prstDash val="solid"/>
            <a:headEnd type="none" len="sm" w="sm"/>
            <a:tailEnd type="none" len="sm" w="sm"/>
          </a:ln>
        </p:spPr>
      </p:sp>
      <p:sp>
        <p:nvSpPr>
          <p:cNvPr name="AutoShape 29" id="29"/>
          <p:cNvSpPr/>
          <p:nvPr/>
        </p:nvSpPr>
        <p:spPr>
          <a:xfrm>
            <a:off x="8277225" y="9753600"/>
            <a:ext cx="1733550" cy="0"/>
          </a:xfrm>
          <a:prstGeom prst="line">
            <a:avLst/>
          </a:prstGeom>
          <a:ln cap="flat" w="19050">
            <a:solidFill>
              <a:srgbClr val="FDFEFF"/>
            </a:solidFill>
            <a:prstDash val="solid"/>
            <a:headEnd type="none" len="sm" w="sm"/>
            <a:tailEnd type="none" len="sm" w="sm"/>
          </a:ln>
        </p:spPr>
      </p:sp>
      <p:sp>
        <p:nvSpPr>
          <p:cNvPr name="AutoShape 30" id="30"/>
          <p:cNvSpPr/>
          <p:nvPr/>
        </p:nvSpPr>
        <p:spPr>
          <a:xfrm>
            <a:off x="10601325" y="9753600"/>
            <a:ext cx="1733550" cy="0"/>
          </a:xfrm>
          <a:prstGeom prst="line">
            <a:avLst/>
          </a:prstGeom>
          <a:ln cap="flat" w="19050">
            <a:solidFill>
              <a:srgbClr val="FDFEFF"/>
            </a:solidFill>
            <a:prstDash val="solid"/>
            <a:headEnd type="none" len="sm" w="sm"/>
            <a:tailEnd type="none" len="sm" w="sm"/>
          </a:ln>
        </p:spPr>
      </p:sp>
      <p:grpSp>
        <p:nvGrpSpPr>
          <p:cNvPr name="Group 31" id="31"/>
          <p:cNvGrpSpPr/>
          <p:nvPr/>
        </p:nvGrpSpPr>
        <p:grpSpPr>
          <a:xfrm rot="0">
            <a:off x="9677400" y="1238250"/>
            <a:ext cx="6762750" cy="4095750"/>
            <a:chOff x="0" y="0"/>
            <a:chExt cx="1231032" cy="745555"/>
          </a:xfrm>
        </p:grpSpPr>
        <p:sp>
          <p:nvSpPr>
            <p:cNvPr name="Freeform 32" id="32"/>
            <p:cNvSpPr/>
            <p:nvPr/>
          </p:nvSpPr>
          <p:spPr>
            <a:xfrm flipH="false" flipV="false" rot="0">
              <a:off x="0" y="0"/>
              <a:ext cx="1231032" cy="745555"/>
            </a:xfrm>
            <a:custGeom>
              <a:avLst/>
              <a:gdLst/>
              <a:ahLst/>
              <a:cxnLst/>
              <a:rect r="r" b="b" t="t" l="l"/>
              <a:pathLst>
                <a:path h="745555" w="1231032">
                  <a:moveTo>
                    <a:pt x="45792" y="0"/>
                  </a:moveTo>
                  <a:lnTo>
                    <a:pt x="1185241" y="0"/>
                  </a:lnTo>
                  <a:cubicBezTo>
                    <a:pt x="1197385" y="0"/>
                    <a:pt x="1209033" y="4824"/>
                    <a:pt x="1217620" y="13412"/>
                  </a:cubicBezTo>
                  <a:cubicBezTo>
                    <a:pt x="1226208" y="22000"/>
                    <a:pt x="1231032" y="33647"/>
                    <a:pt x="1231032" y="45792"/>
                  </a:cubicBezTo>
                  <a:lnTo>
                    <a:pt x="1231032" y="699763"/>
                  </a:lnTo>
                  <a:cubicBezTo>
                    <a:pt x="1231032" y="711908"/>
                    <a:pt x="1226208" y="723555"/>
                    <a:pt x="1217620" y="732143"/>
                  </a:cubicBezTo>
                  <a:cubicBezTo>
                    <a:pt x="1209033" y="740730"/>
                    <a:pt x="1197385" y="745555"/>
                    <a:pt x="1185241" y="745555"/>
                  </a:cubicBezTo>
                  <a:lnTo>
                    <a:pt x="45792" y="745555"/>
                  </a:lnTo>
                  <a:cubicBezTo>
                    <a:pt x="33647" y="745555"/>
                    <a:pt x="22000" y="740730"/>
                    <a:pt x="13412" y="732143"/>
                  </a:cubicBezTo>
                  <a:cubicBezTo>
                    <a:pt x="4824" y="723555"/>
                    <a:pt x="0" y="711908"/>
                    <a:pt x="0" y="699763"/>
                  </a:cubicBezTo>
                  <a:lnTo>
                    <a:pt x="0" y="45792"/>
                  </a:lnTo>
                  <a:cubicBezTo>
                    <a:pt x="0" y="33647"/>
                    <a:pt x="4824" y="22000"/>
                    <a:pt x="13412" y="13412"/>
                  </a:cubicBezTo>
                  <a:cubicBezTo>
                    <a:pt x="22000" y="4824"/>
                    <a:pt x="33647" y="0"/>
                    <a:pt x="45792" y="0"/>
                  </a:cubicBezTo>
                  <a:close/>
                </a:path>
              </a:pathLst>
            </a:custGeom>
            <a:blipFill>
              <a:blip r:embed="rId11"/>
              <a:stretch>
                <a:fillRect l="-4074" t="0" r="-4074" b="0"/>
              </a:stretch>
            </a:blipFill>
          </p:spPr>
        </p:sp>
      </p:grpSp>
      <p:grpSp>
        <p:nvGrpSpPr>
          <p:cNvPr name="Group 33" id="33"/>
          <p:cNvGrpSpPr/>
          <p:nvPr/>
        </p:nvGrpSpPr>
        <p:grpSpPr>
          <a:xfrm rot="0">
            <a:off x="9677400" y="5676900"/>
            <a:ext cx="6762750" cy="2571750"/>
            <a:chOff x="0" y="0"/>
            <a:chExt cx="1231032" cy="468139"/>
          </a:xfrm>
        </p:grpSpPr>
        <p:sp>
          <p:nvSpPr>
            <p:cNvPr name="Freeform 34" id="34"/>
            <p:cNvSpPr/>
            <p:nvPr/>
          </p:nvSpPr>
          <p:spPr>
            <a:xfrm flipH="false" flipV="false" rot="0">
              <a:off x="0" y="0"/>
              <a:ext cx="1231032" cy="468139"/>
            </a:xfrm>
            <a:custGeom>
              <a:avLst/>
              <a:gdLst/>
              <a:ahLst/>
              <a:cxnLst/>
              <a:rect r="r" b="b" t="t" l="l"/>
              <a:pathLst>
                <a:path h="468139" w="1231032">
                  <a:moveTo>
                    <a:pt x="45792" y="0"/>
                  </a:moveTo>
                  <a:lnTo>
                    <a:pt x="1185241" y="0"/>
                  </a:lnTo>
                  <a:cubicBezTo>
                    <a:pt x="1197385" y="0"/>
                    <a:pt x="1209033" y="4824"/>
                    <a:pt x="1217620" y="13412"/>
                  </a:cubicBezTo>
                  <a:cubicBezTo>
                    <a:pt x="1226208" y="22000"/>
                    <a:pt x="1231032" y="33647"/>
                    <a:pt x="1231032" y="45792"/>
                  </a:cubicBezTo>
                  <a:lnTo>
                    <a:pt x="1231032" y="422347"/>
                  </a:lnTo>
                  <a:cubicBezTo>
                    <a:pt x="1231032" y="434492"/>
                    <a:pt x="1226208" y="446139"/>
                    <a:pt x="1217620" y="454727"/>
                  </a:cubicBezTo>
                  <a:cubicBezTo>
                    <a:pt x="1209033" y="463315"/>
                    <a:pt x="1197385" y="468139"/>
                    <a:pt x="1185241" y="468139"/>
                  </a:cubicBezTo>
                  <a:lnTo>
                    <a:pt x="45792" y="468139"/>
                  </a:lnTo>
                  <a:cubicBezTo>
                    <a:pt x="33647" y="468139"/>
                    <a:pt x="22000" y="463315"/>
                    <a:pt x="13412" y="454727"/>
                  </a:cubicBezTo>
                  <a:cubicBezTo>
                    <a:pt x="4824" y="446139"/>
                    <a:pt x="0" y="434492"/>
                    <a:pt x="0" y="422347"/>
                  </a:cubicBezTo>
                  <a:lnTo>
                    <a:pt x="0" y="45792"/>
                  </a:lnTo>
                  <a:cubicBezTo>
                    <a:pt x="0" y="33647"/>
                    <a:pt x="4824" y="22000"/>
                    <a:pt x="13412" y="13412"/>
                  </a:cubicBezTo>
                  <a:cubicBezTo>
                    <a:pt x="22000" y="4824"/>
                    <a:pt x="33647" y="0"/>
                    <a:pt x="45792" y="0"/>
                  </a:cubicBezTo>
                  <a:close/>
                </a:path>
              </a:pathLst>
            </a:custGeom>
            <a:blipFill>
              <a:blip r:embed="rId12"/>
              <a:stretch>
                <a:fillRect l="0" t="-23629" r="0" b="-23629"/>
              </a:stretch>
            </a:blipFill>
          </p:spPr>
        </p:sp>
      </p:grpSp>
      <p:sp>
        <p:nvSpPr>
          <p:cNvPr name="Freeform 35" id="35"/>
          <p:cNvSpPr/>
          <p:nvPr/>
        </p:nvSpPr>
        <p:spPr>
          <a:xfrm flipH="false" flipV="false" rot="0">
            <a:off x="1885950" y="1238250"/>
            <a:ext cx="1065464" cy="994877"/>
          </a:xfrm>
          <a:custGeom>
            <a:avLst/>
            <a:gdLst/>
            <a:ahLst/>
            <a:cxnLst/>
            <a:rect r="r" b="b" t="t" l="l"/>
            <a:pathLst>
              <a:path h="994877" w="1065464">
                <a:moveTo>
                  <a:pt x="0" y="0"/>
                </a:moveTo>
                <a:lnTo>
                  <a:pt x="1065464" y="0"/>
                </a:lnTo>
                <a:lnTo>
                  <a:pt x="1065464" y="994877"/>
                </a:lnTo>
                <a:lnTo>
                  <a:pt x="0" y="994877"/>
                </a:lnTo>
                <a:lnTo>
                  <a:pt x="0" y="0"/>
                </a:lnTo>
                <a:close/>
              </a:path>
            </a:pathLst>
          </a:custGeom>
          <a:blipFill>
            <a:blip r:embed="rId13"/>
            <a:stretch>
              <a:fillRect l="0" t="0" r="0" b="0"/>
            </a:stretch>
          </a:blipFill>
        </p:spPr>
      </p:sp>
      <p:sp>
        <p:nvSpPr>
          <p:cNvPr name="Freeform 36" id="36"/>
          <p:cNvSpPr/>
          <p:nvPr/>
        </p:nvSpPr>
        <p:spPr>
          <a:xfrm flipH="true" flipV="true" rot="0">
            <a:off x="12385634" y="8591550"/>
            <a:ext cx="4245016" cy="716346"/>
          </a:xfrm>
          <a:custGeom>
            <a:avLst/>
            <a:gdLst/>
            <a:ahLst/>
            <a:cxnLst/>
            <a:rect r="r" b="b" t="t" l="l"/>
            <a:pathLst>
              <a:path h="716346" w="4245016">
                <a:moveTo>
                  <a:pt x="4245016" y="716346"/>
                </a:moveTo>
                <a:lnTo>
                  <a:pt x="0" y="716346"/>
                </a:lnTo>
                <a:lnTo>
                  <a:pt x="0" y="0"/>
                </a:lnTo>
                <a:lnTo>
                  <a:pt x="4245016" y="0"/>
                </a:lnTo>
                <a:lnTo>
                  <a:pt x="4245016" y="71634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7" id="37"/>
          <p:cNvSpPr txBox="true"/>
          <p:nvPr/>
        </p:nvSpPr>
        <p:spPr>
          <a:xfrm rot="0">
            <a:off x="1659408" y="6512995"/>
            <a:ext cx="7979892" cy="1265978"/>
          </a:xfrm>
          <a:prstGeom prst="rect">
            <a:avLst/>
          </a:prstGeom>
        </p:spPr>
        <p:txBody>
          <a:bodyPr anchor="t" rtlCol="false" tIns="0" lIns="0" bIns="0" rIns="0">
            <a:spAutoFit/>
          </a:bodyPr>
          <a:lstStyle/>
          <a:p>
            <a:pPr algn="l">
              <a:lnSpc>
                <a:spcPts val="7855"/>
              </a:lnSpc>
            </a:pPr>
            <a:r>
              <a:rPr lang="en-US" sz="7855" b="true">
                <a:solidFill>
                  <a:srgbClr val="FDFEFF"/>
                </a:solidFill>
                <a:latin typeface="Agrandir Bold"/>
                <a:ea typeface="Agrandir Bold"/>
                <a:cs typeface="Agrandir Bold"/>
                <a:sym typeface="Agrandir Bold"/>
              </a:rPr>
              <a:t>Net-Classroom</a:t>
            </a:r>
          </a:p>
        </p:txBody>
      </p:sp>
      <p:sp>
        <p:nvSpPr>
          <p:cNvPr name="TextBox 38" id="38"/>
          <p:cNvSpPr txBox="true"/>
          <p:nvPr/>
        </p:nvSpPr>
        <p:spPr>
          <a:xfrm rot="0">
            <a:off x="1659408" y="6088170"/>
            <a:ext cx="6392736" cy="400583"/>
          </a:xfrm>
          <a:prstGeom prst="rect">
            <a:avLst/>
          </a:prstGeom>
        </p:spPr>
        <p:txBody>
          <a:bodyPr anchor="t" rtlCol="false" tIns="0" lIns="0" bIns="0" rIns="0">
            <a:spAutoFit/>
          </a:bodyPr>
          <a:lstStyle/>
          <a:p>
            <a:pPr algn="l">
              <a:lnSpc>
                <a:spcPts val="3221"/>
              </a:lnSpc>
            </a:pPr>
            <a:r>
              <a:rPr lang="en-US" sz="2301">
                <a:solidFill>
                  <a:srgbClr val="FDFEFF"/>
                </a:solidFill>
                <a:latin typeface="Poppins"/>
                <a:ea typeface="Poppins"/>
                <a:cs typeface="Poppins"/>
                <a:sym typeface="Poppins"/>
              </a:rPr>
              <a:t>Project P</a:t>
            </a:r>
            <a:r>
              <a:rPr lang="en-US" sz="2301">
                <a:solidFill>
                  <a:srgbClr val="FDFEFF"/>
                </a:solidFill>
                <a:latin typeface="Poppins"/>
                <a:ea typeface="Poppins"/>
                <a:cs typeface="Poppins"/>
                <a:sym typeface="Poppins"/>
              </a:rPr>
              <a:t>resentation of </a:t>
            </a:r>
          </a:p>
        </p:txBody>
      </p:sp>
      <p:sp>
        <p:nvSpPr>
          <p:cNvPr name="TextBox 39" id="39"/>
          <p:cNvSpPr txBox="true"/>
          <p:nvPr/>
        </p:nvSpPr>
        <p:spPr>
          <a:xfrm rot="0">
            <a:off x="1981200" y="8524875"/>
            <a:ext cx="2647950" cy="424790"/>
          </a:xfrm>
          <a:prstGeom prst="rect">
            <a:avLst/>
          </a:prstGeom>
        </p:spPr>
        <p:txBody>
          <a:bodyPr anchor="t" rtlCol="false" tIns="0" lIns="0" bIns="0" rIns="0">
            <a:spAutoFit/>
          </a:bodyPr>
          <a:lstStyle/>
          <a:p>
            <a:pPr algn="l">
              <a:lnSpc>
                <a:spcPts val="3359"/>
              </a:lnSpc>
            </a:pPr>
            <a:r>
              <a:rPr lang="en-US" sz="2400">
                <a:solidFill>
                  <a:srgbClr val="FDFEFF"/>
                </a:solidFill>
                <a:latin typeface="Poppins"/>
                <a:ea typeface="Poppins"/>
                <a:cs typeface="Poppins"/>
                <a:sym typeface="Poppins"/>
              </a:rPr>
              <a:t>Presented By:</a:t>
            </a:r>
          </a:p>
        </p:txBody>
      </p:sp>
      <p:sp>
        <p:nvSpPr>
          <p:cNvPr name="TextBox 40" id="40"/>
          <p:cNvSpPr txBox="true"/>
          <p:nvPr/>
        </p:nvSpPr>
        <p:spPr>
          <a:xfrm rot="0">
            <a:off x="4152900" y="8524875"/>
            <a:ext cx="5486400" cy="843783"/>
          </a:xfrm>
          <a:prstGeom prst="rect">
            <a:avLst/>
          </a:prstGeom>
        </p:spPr>
        <p:txBody>
          <a:bodyPr anchor="t" rtlCol="false" tIns="0" lIns="0" bIns="0" rIns="0">
            <a:spAutoFit/>
          </a:bodyPr>
          <a:lstStyle/>
          <a:p>
            <a:pPr algn="l">
              <a:lnSpc>
                <a:spcPts val="3359"/>
              </a:lnSpc>
            </a:pPr>
            <a:r>
              <a:rPr lang="en-US" sz="2400" b="true">
                <a:solidFill>
                  <a:srgbClr val="FDFEFF"/>
                </a:solidFill>
                <a:latin typeface="Poppins Bold"/>
                <a:ea typeface="Poppins Bold"/>
                <a:cs typeface="Poppins Bold"/>
                <a:sym typeface="Poppins Bold"/>
              </a:rPr>
              <a:t>Aditto Raihan(09)</a:t>
            </a:r>
          </a:p>
          <a:p>
            <a:pPr algn="l">
              <a:lnSpc>
                <a:spcPts val="3359"/>
              </a:lnSpc>
            </a:pPr>
            <a:r>
              <a:rPr lang="en-US" sz="2400" b="true">
                <a:solidFill>
                  <a:srgbClr val="FDFEFF"/>
                </a:solidFill>
                <a:latin typeface="Poppins Bold"/>
                <a:ea typeface="Poppins Bold"/>
                <a:cs typeface="Poppins Bold"/>
                <a:sym typeface="Poppins Bold"/>
              </a:rPr>
              <a:t>Jubair Ahammad Akter (59)</a:t>
            </a:r>
          </a:p>
        </p:txBody>
      </p:sp>
      <p:sp>
        <p:nvSpPr>
          <p:cNvPr name="TextBox 41" id="41"/>
          <p:cNvSpPr txBox="true"/>
          <p:nvPr/>
        </p:nvSpPr>
        <p:spPr>
          <a:xfrm rot="0">
            <a:off x="3189194" y="1228725"/>
            <a:ext cx="5267439" cy="904809"/>
          </a:xfrm>
          <a:prstGeom prst="rect">
            <a:avLst/>
          </a:prstGeom>
        </p:spPr>
        <p:txBody>
          <a:bodyPr anchor="t" rtlCol="false" tIns="0" lIns="0" bIns="0" rIns="0">
            <a:spAutoFit/>
          </a:bodyPr>
          <a:lstStyle/>
          <a:p>
            <a:pPr algn="l">
              <a:lnSpc>
                <a:spcPts val="3532"/>
              </a:lnSpc>
            </a:pPr>
            <a:r>
              <a:rPr lang="en-US" sz="2943">
                <a:solidFill>
                  <a:srgbClr val="FFFFFF"/>
                </a:solidFill>
                <a:latin typeface="Fredoka"/>
                <a:ea typeface="Fredoka"/>
                <a:cs typeface="Fredoka"/>
                <a:sym typeface="Fredoka"/>
              </a:rPr>
              <a:t>CSE-3111: COMPUTER</a:t>
            </a:r>
          </a:p>
          <a:p>
            <a:pPr algn="l">
              <a:lnSpc>
                <a:spcPts val="3532"/>
              </a:lnSpc>
            </a:pPr>
            <a:r>
              <a:rPr lang="en-US" sz="2943">
                <a:solidFill>
                  <a:srgbClr val="FFFFFF"/>
                </a:solidFill>
                <a:latin typeface="Fredoka"/>
                <a:ea typeface="Fredoka"/>
                <a:cs typeface="Fredoka"/>
                <a:sym typeface="Fredoka"/>
              </a:rPr>
              <a:t>NETWORKING PROJECT</a:t>
            </a:r>
          </a:p>
        </p:txBody>
      </p:sp>
      <p:sp>
        <p:nvSpPr>
          <p:cNvPr name="TextBox 42" id="42"/>
          <p:cNvSpPr txBox="true"/>
          <p:nvPr/>
        </p:nvSpPr>
        <p:spPr>
          <a:xfrm rot="0">
            <a:off x="12599948" y="8737633"/>
            <a:ext cx="3451449" cy="452755"/>
          </a:xfrm>
          <a:prstGeom prst="rect">
            <a:avLst/>
          </a:prstGeom>
        </p:spPr>
        <p:txBody>
          <a:bodyPr anchor="t" rtlCol="false" tIns="0" lIns="0" bIns="0" rIns="0">
            <a:spAutoFit/>
          </a:bodyPr>
          <a:lstStyle/>
          <a:p>
            <a:pPr algn="ctr">
              <a:lnSpc>
                <a:spcPts val="3200"/>
              </a:lnSpc>
            </a:pPr>
            <a:r>
              <a:rPr lang="en-US" sz="3200">
                <a:solidFill>
                  <a:srgbClr val="F9F9F9"/>
                </a:solidFill>
                <a:latin typeface="Poppins"/>
                <a:ea typeface="Poppins"/>
                <a:cs typeface="Poppins"/>
                <a:sym typeface="Poppins"/>
              </a:rPr>
              <a:t>January 2026</a:t>
            </a:r>
          </a:p>
        </p:txBody>
      </p:sp>
      <p:sp>
        <p:nvSpPr>
          <p:cNvPr name="TextBox 43" id="43"/>
          <p:cNvSpPr txBox="true"/>
          <p:nvPr/>
        </p:nvSpPr>
        <p:spPr>
          <a:xfrm rot="0">
            <a:off x="1659408" y="7478375"/>
            <a:ext cx="7846868" cy="522625"/>
          </a:xfrm>
          <a:prstGeom prst="rect">
            <a:avLst/>
          </a:prstGeom>
        </p:spPr>
        <p:txBody>
          <a:bodyPr anchor="t" rtlCol="false" tIns="0" lIns="0" bIns="0" rIns="0">
            <a:spAutoFit/>
          </a:bodyPr>
          <a:lstStyle/>
          <a:p>
            <a:pPr algn="l">
              <a:lnSpc>
                <a:spcPts val="4187"/>
              </a:lnSpc>
            </a:pPr>
            <a:r>
              <a:rPr lang="en-US" sz="2991">
                <a:solidFill>
                  <a:srgbClr val="FDFEFF"/>
                </a:solidFill>
                <a:latin typeface="Poppins"/>
                <a:ea typeface="Poppins"/>
                <a:cs typeface="Poppins"/>
                <a:sym typeface="Poppins"/>
              </a:rPr>
              <a:t>Building a Netwo</a:t>
            </a:r>
            <a:r>
              <a:rPr lang="en-US" sz="2991">
                <a:solidFill>
                  <a:srgbClr val="FDFEFF"/>
                </a:solidFill>
                <a:latin typeface="Poppins"/>
                <a:ea typeface="Poppins"/>
                <a:cs typeface="Poppins"/>
                <a:sym typeface="Poppins"/>
              </a:rPr>
              <a:t>rked Classroom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743200" y="-1367091"/>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6750" y="79438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7150" y="7943850"/>
            <a:ext cx="2838450" cy="28384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354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2402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5450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8498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3815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963025" y="93535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578899" y="2833646"/>
            <a:ext cx="7508951" cy="5744347"/>
          </a:xfrm>
          <a:custGeom>
            <a:avLst/>
            <a:gdLst/>
            <a:ahLst/>
            <a:cxnLst/>
            <a:rect r="r" b="b" t="t" l="l"/>
            <a:pathLst>
              <a:path h="5744347" w="7508951">
                <a:moveTo>
                  <a:pt x="0" y="0"/>
                </a:moveTo>
                <a:lnTo>
                  <a:pt x="7508951" y="0"/>
                </a:lnTo>
                <a:lnTo>
                  <a:pt x="7508951" y="5744347"/>
                </a:lnTo>
                <a:lnTo>
                  <a:pt x="0" y="5744347"/>
                </a:lnTo>
                <a:lnTo>
                  <a:pt x="0" y="0"/>
                </a:lnTo>
                <a:close/>
              </a:path>
            </a:pathLst>
          </a:custGeom>
          <a:blipFill>
            <a:blip r:embed="rId11"/>
            <a:stretch>
              <a:fillRect l="0" t="0" r="0" b="0"/>
            </a:stretch>
          </a:blipFill>
        </p:spPr>
      </p:sp>
      <p:sp>
        <p:nvSpPr>
          <p:cNvPr name="Freeform 15" id="15"/>
          <p:cNvSpPr/>
          <p:nvPr/>
        </p:nvSpPr>
        <p:spPr>
          <a:xfrm flipH="false" flipV="false" rot="0">
            <a:off x="1565831" y="2833646"/>
            <a:ext cx="7113743" cy="5744347"/>
          </a:xfrm>
          <a:custGeom>
            <a:avLst/>
            <a:gdLst/>
            <a:ahLst/>
            <a:cxnLst/>
            <a:rect r="r" b="b" t="t" l="l"/>
            <a:pathLst>
              <a:path h="5744347" w="7113743">
                <a:moveTo>
                  <a:pt x="0" y="0"/>
                </a:moveTo>
                <a:lnTo>
                  <a:pt x="7113743" y="0"/>
                </a:lnTo>
                <a:lnTo>
                  <a:pt x="7113743" y="5744347"/>
                </a:lnTo>
                <a:lnTo>
                  <a:pt x="0" y="5744347"/>
                </a:lnTo>
                <a:lnTo>
                  <a:pt x="0" y="0"/>
                </a:lnTo>
                <a:close/>
              </a:path>
            </a:pathLst>
          </a:custGeom>
          <a:blipFill>
            <a:blip r:embed="rId12"/>
            <a:stretch>
              <a:fillRect l="0" t="0" r="0" b="0"/>
            </a:stretch>
          </a:blipFill>
        </p:spPr>
      </p:sp>
      <p:sp>
        <p:nvSpPr>
          <p:cNvPr name="TextBox 16" id="16"/>
          <p:cNvSpPr txBox="true"/>
          <p:nvPr/>
        </p:nvSpPr>
        <p:spPr>
          <a:xfrm rot="0">
            <a:off x="1526711" y="1302178"/>
            <a:ext cx="14305726" cy="1143689"/>
          </a:xfrm>
          <a:prstGeom prst="rect">
            <a:avLst/>
          </a:prstGeom>
        </p:spPr>
        <p:txBody>
          <a:bodyPr anchor="t" rtlCol="false" tIns="0" lIns="0" bIns="0" rIns="0">
            <a:spAutoFit/>
          </a:bodyPr>
          <a:lstStyle/>
          <a:p>
            <a:pPr algn="l">
              <a:lnSpc>
                <a:spcPts val="7480"/>
              </a:lnSpc>
            </a:pPr>
            <a:r>
              <a:rPr lang="en-US" sz="6800" b="true">
                <a:solidFill>
                  <a:srgbClr val="FDFEFF"/>
                </a:solidFill>
                <a:latin typeface="Agrandir Bold"/>
                <a:ea typeface="Agrandir Bold"/>
                <a:cs typeface="Agrandir Bold"/>
                <a:sym typeface="Agrandir Bold"/>
              </a:rPr>
              <a:t>Screenshots of Chattings</a:t>
            </a:r>
          </a:p>
        </p:txBody>
      </p:sp>
      <p:sp>
        <p:nvSpPr>
          <p:cNvPr name="TextBox 17" id="17"/>
          <p:cNvSpPr txBox="true"/>
          <p:nvPr/>
        </p:nvSpPr>
        <p:spPr>
          <a:xfrm rot="0">
            <a:off x="3138943" y="8999573"/>
            <a:ext cx="3431253" cy="460304"/>
          </a:xfrm>
          <a:prstGeom prst="rect">
            <a:avLst/>
          </a:prstGeom>
        </p:spPr>
        <p:txBody>
          <a:bodyPr anchor="t" rtlCol="false" tIns="0" lIns="0" bIns="0" rIns="0">
            <a:spAutoFit/>
          </a:bodyPr>
          <a:lstStyle/>
          <a:p>
            <a:pPr algn="l">
              <a:lnSpc>
                <a:spcPts val="2929"/>
              </a:lnSpc>
            </a:pPr>
            <a:r>
              <a:rPr lang="en-US" sz="2663" b="true">
                <a:solidFill>
                  <a:srgbClr val="FDFEFF"/>
                </a:solidFill>
                <a:latin typeface="Agrandir Bold"/>
                <a:ea typeface="Agrandir Bold"/>
                <a:cs typeface="Agrandir Bold"/>
                <a:sym typeface="Agrandir Bold"/>
              </a:rPr>
              <a:t>Teacher to Student</a:t>
            </a:r>
          </a:p>
        </p:txBody>
      </p:sp>
      <p:sp>
        <p:nvSpPr>
          <p:cNvPr name="TextBox 18" id="18"/>
          <p:cNvSpPr txBox="true"/>
          <p:nvPr/>
        </p:nvSpPr>
        <p:spPr>
          <a:xfrm rot="0">
            <a:off x="11903172" y="8999573"/>
            <a:ext cx="3431253" cy="460304"/>
          </a:xfrm>
          <a:prstGeom prst="rect">
            <a:avLst/>
          </a:prstGeom>
        </p:spPr>
        <p:txBody>
          <a:bodyPr anchor="t" rtlCol="false" tIns="0" lIns="0" bIns="0" rIns="0">
            <a:spAutoFit/>
          </a:bodyPr>
          <a:lstStyle/>
          <a:p>
            <a:pPr algn="l">
              <a:lnSpc>
                <a:spcPts val="2929"/>
              </a:lnSpc>
            </a:pPr>
            <a:r>
              <a:rPr lang="en-US" sz="2663" b="true">
                <a:solidFill>
                  <a:srgbClr val="FDFEFF"/>
                </a:solidFill>
                <a:latin typeface="Agrandir Bold"/>
                <a:ea typeface="Agrandir Bold"/>
                <a:cs typeface="Agrandir Bold"/>
                <a:sym typeface="Agrandir Bold"/>
              </a:rPr>
              <a:t>Student to Teacher </a:t>
            </a:r>
          </a:p>
        </p:txBody>
      </p:sp>
      <p:sp>
        <p:nvSpPr>
          <p:cNvPr name="Freeform 19" id="19"/>
          <p:cNvSpPr/>
          <p:nvPr/>
        </p:nvSpPr>
        <p:spPr>
          <a:xfrm flipH="false" flipV="false" rot="0">
            <a:off x="1748790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6202025" y="-520802"/>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7294123" y="253582"/>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8</a:t>
            </a:r>
          </a:p>
        </p:txBody>
      </p:sp>
      <p:sp>
        <p:nvSpPr>
          <p:cNvPr name="TextBox 22" id="22"/>
          <p:cNvSpPr txBox="true"/>
          <p:nvPr/>
        </p:nvSpPr>
        <p:spPr>
          <a:xfrm rot="0">
            <a:off x="1565831" y="991567"/>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743200" y="-1367091"/>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6750" y="79438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7150" y="7943850"/>
            <a:ext cx="2838450" cy="28384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354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2402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5450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8498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3815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963025" y="93535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28700" y="1918941"/>
            <a:ext cx="7493334" cy="4821718"/>
          </a:xfrm>
          <a:custGeom>
            <a:avLst/>
            <a:gdLst/>
            <a:ahLst/>
            <a:cxnLst/>
            <a:rect r="r" b="b" t="t" l="l"/>
            <a:pathLst>
              <a:path h="4821718" w="7493334">
                <a:moveTo>
                  <a:pt x="0" y="0"/>
                </a:moveTo>
                <a:lnTo>
                  <a:pt x="7493334" y="0"/>
                </a:lnTo>
                <a:lnTo>
                  <a:pt x="7493334" y="4821718"/>
                </a:lnTo>
                <a:lnTo>
                  <a:pt x="0" y="4821718"/>
                </a:lnTo>
                <a:lnTo>
                  <a:pt x="0" y="0"/>
                </a:lnTo>
                <a:close/>
              </a:path>
            </a:pathLst>
          </a:custGeom>
          <a:blipFill>
            <a:blip r:embed="rId11"/>
            <a:stretch>
              <a:fillRect l="0" t="0" r="0" b="-25880"/>
            </a:stretch>
          </a:blipFill>
        </p:spPr>
      </p:sp>
      <p:sp>
        <p:nvSpPr>
          <p:cNvPr name="Freeform 15" id="15"/>
          <p:cNvSpPr/>
          <p:nvPr/>
        </p:nvSpPr>
        <p:spPr>
          <a:xfrm flipH="false" flipV="false" rot="0">
            <a:off x="1042308" y="6988309"/>
            <a:ext cx="7520667" cy="2743929"/>
          </a:xfrm>
          <a:custGeom>
            <a:avLst/>
            <a:gdLst/>
            <a:ahLst/>
            <a:cxnLst/>
            <a:rect r="r" b="b" t="t" l="l"/>
            <a:pathLst>
              <a:path h="2743929" w="7520667">
                <a:moveTo>
                  <a:pt x="0" y="0"/>
                </a:moveTo>
                <a:lnTo>
                  <a:pt x="7520667" y="0"/>
                </a:lnTo>
                <a:lnTo>
                  <a:pt x="7520667" y="2743929"/>
                </a:lnTo>
                <a:lnTo>
                  <a:pt x="0" y="2743929"/>
                </a:lnTo>
                <a:lnTo>
                  <a:pt x="0" y="0"/>
                </a:lnTo>
                <a:close/>
              </a:path>
            </a:pathLst>
          </a:custGeom>
          <a:blipFill>
            <a:blip r:embed="rId12"/>
            <a:stretch>
              <a:fillRect l="0" t="0" r="0" b="-120980"/>
            </a:stretch>
          </a:blipFill>
        </p:spPr>
      </p:sp>
      <p:sp>
        <p:nvSpPr>
          <p:cNvPr name="Freeform 16" id="16"/>
          <p:cNvSpPr/>
          <p:nvPr/>
        </p:nvSpPr>
        <p:spPr>
          <a:xfrm flipH="false" flipV="false" rot="0">
            <a:off x="9423920" y="1918941"/>
            <a:ext cx="7511530" cy="4040780"/>
          </a:xfrm>
          <a:custGeom>
            <a:avLst/>
            <a:gdLst/>
            <a:ahLst/>
            <a:cxnLst/>
            <a:rect r="r" b="b" t="t" l="l"/>
            <a:pathLst>
              <a:path h="4040780" w="7511530">
                <a:moveTo>
                  <a:pt x="0" y="0"/>
                </a:moveTo>
                <a:lnTo>
                  <a:pt x="7511530" y="0"/>
                </a:lnTo>
                <a:lnTo>
                  <a:pt x="7511530" y="4040780"/>
                </a:lnTo>
                <a:lnTo>
                  <a:pt x="0" y="4040780"/>
                </a:lnTo>
                <a:lnTo>
                  <a:pt x="0" y="0"/>
                </a:lnTo>
                <a:close/>
              </a:path>
            </a:pathLst>
          </a:custGeom>
          <a:blipFill>
            <a:blip r:embed="rId13"/>
            <a:stretch>
              <a:fillRect l="0" t="0" r="0" b="-50108"/>
            </a:stretch>
          </a:blipFill>
        </p:spPr>
      </p:sp>
      <p:sp>
        <p:nvSpPr>
          <p:cNvPr name="Freeform 17" id="17"/>
          <p:cNvSpPr/>
          <p:nvPr/>
        </p:nvSpPr>
        <p:spPr>
          <a:xfrm flipH="false" flipV="false" rot="0">
            <a:off x="9423920" y="6363632"/>
            <a:ext cx="7484274" cy="3351868"/>
          </a:xfrm>
          <a:custGeom>
            <a:avLst/>
            <a:gdLst/>
            <a:ahLst/>
            <a:cxnLst/>
            <a:rect r="r" b="b" t="t" l="l"/>
            <a:pathLst>
              <a:path h="3351868" w="7484274">
                <a:moveTo>
                  <a:pt x="0" y="0"/>
                </a:moveTo>
                <a:lnTo>
                  <a:pt x="7484274" y="0"/>
                </a:lnTo>
                <a:lnTo>
                  <a:pt x="7484274" y="3351868"/>
                </a:lnTo>
                <a:lnTo>
                  <a:pt x="0" y="3351868"/>
                </a:lnTo>
                <a:lnTo>
                  <a:pt x="0" y="0"/>
                </a:lnTo>
                <a:close/>
              </a:path>
            </a:pathLst>
          </a:custGeom>
          <a:blipFill>
            <a:blip r:embed="rId14"/>
            <a:stretch>
              <a:fillRect l="0" t="0" r="0" b="-81141"/>
            </a:stretch>
          </a:blipFill>
        </p:spPr>
      </p:sp>
      <p:sp>
        <p:nvSpPr>
          <p:cNvPr name="TextBox 18" id="18"/>
          <p:cNvSpPr txBox="true"/>
          <p:nvPr/>
        </p:nvSpPr>
        <p:spPr>
          <a:xfrm rot="0">
            <a:off x="1028700" y="523875"/>
            <a:ext cx="15906750" cy="1143689"/>
          </a:xfrm>
          <a:prstGeom prst="rect">
            <a:avLst/>
          </a:prstGeom>
        </p:spPr>
        <p:txBody>
          <a:bodyPr anchor="t" rtlCol="false" tIns="0" lIns="0" bIns="0" rIns="0">
            <a:spAutoFit/>
          </a:bodyPr>
          <a:lstStyle/>
          <a:p>
            <a:pPr algn="l">
              <a:lnSpc>
                <a:spcPts val="7480"/>
              </a:lnSpc>
            </a:pPr>
            <a:r>
              <a:rPr lang="en-US" sz="6800" b="true">
                <a:solidFill>
                  <a:srgbClr val="FDFEFF"/>
                </a:solidFill>
                <a:latin typeface="Agrandir Bold"/>
                <a:ea typeface="Agrandir Bold"/>
                <a:cs typeface="Agrandir Bold"/>
                <a:sym typeface="Agrandir Bold"/>
              </a:rPr>
              <a:t>Screenshots of Solo Assignment</a:t>
            </a:r>
          </a:p>
        </p:txBody>
      </p:sp>
      <p:sp>
        <p:nvSpPr>
          <p:cNvPr name="Freeform 19" id="19"/>
          <p:cNvSpPr/>
          <p:nvPr/>
        </p:nvSpPr>
        <p:spPr>
          <a:xfrm flipH="false" flipV="false" rot="0">
            <a:off x="17705985" y="319824"/>
            <a:ext cx="311108" cy="311108"/>
          </a:xfrm>
          <a:custGeom>
            <a:avLst/>
            <a:gdLst/>
            <a:ahLst/>
            <a:cxnLst/>
            <a:rect r="r" b="b" t="t" l="l"/>
            <a:pathLst>
              <a:path h="311108" w="311108">
                <a:moveTo>
                  <a:pt x="0" y="0"/>
                </a:moveTo>
                <a:lnTo>
                  <a:pt x="311108" y="0"/>
                </a:lnTo>
                <a:lnTo>
                  <a:pt x="311108" y="311108"/>
                </a:lnTo>
                <a:lnTo>
                  <a:pt x="0" y="3111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6600732" y="-520802"/>
            <a:ext cx="2439743" cy="2439743"/>
          </a:xfrm>
          <a:custGeom>
            <a:avLst/>
            <a:gdLst/>
            <a:ahLst/>
            <a:cxnLst/>
            <a:rect r="r" b="b" t="t" l="l"/>
            <a:pathLst>
              <a:path h="2439743" w="2439743">
                <a:moveTo>
                  <a:pt x="0" y="0"/>
                </a:moveTo>
                <a:lnTo>
                  <a:pt x="2439743" y="0"/>
                </a:lnTo>
                <a:lnTo>
                  <a:pt x="2439743" y="2439743"/>
                </a:lnTo>
                <a:lnTo>
                  <a:pt x="0" y="2439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7539427" y="154651"/>
            <a:ext cx="559536" cy="984062"/>
          </a:xfrm>
          <a:prstGeom prst="rect">
            <a:avLst/>
          </a:prstGeom>
        </p:spPr>
        <p:txBody>
          <a:bodyPr anchor="t" rtlCol="false" tIns="0" lIns="0" bIns="0" rIns="0">
            <a:spAutoFit/>
          </a:bodyPr>
          <a:lstStyle/>
          <a:p>
            <a:pPr algn="l">
              <a:lnSpc>
                <a:spcPts val="6389"/>
              </a:lnSpc>
            </a:pPr>
            <a:r>
              <a:rPr lang="en-US" sz="5808" b="true">
                <a:solidFill>
                  <a:srgbClr val="FDFEFF"/>
                </a:solidFill>
                <a:latin typeface="Agrandir Bold"/>
                <a:ea typeface="Agrandir Bold"/>
                <a:cs typeface="Agrandir Bold"/>
                <a:sym typeface="Agrandir Bold"/>
              </a:rPr>
              <a:t>8</a:t>
            </a:r>
          </a:p>
        </p:txBody>
      </p:sp>
      <p:sp>
        <p:nvSpPr>
          <p:cNvPr name="TextBox 22" id="22"/>
          <p:cNvSpPr txBox="true"/>
          <p:nvPr/>
        </p:nvSpPr>
        <p:spPr>
          <a:xfrm rot="0">
            <a:off x="1042308" y="229584"/>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743200" y="-1367091"/>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6750" y="79438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7150" y="7943850"/>
            <a:ext cx="2838450" cy="28384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354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2402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5450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8498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3815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963025" y="93535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748644" y="7626741"/>
            <a:ext cx="6743193" cy="2012559"/>
          </a:xfrm>
          <a:custGeom>
            <a:avLst/>
            <a:gdLst/>
            <a:ahLst/>
            <a:cxnLst/>
            <a:rect r="r" b="b" t="t" l="l"/>
            <a:pathLst>
              <a:path h="2012559" w="6743193">
                <a:moveTo>
                  <a:pt x="0" y="0"/>
                </a:moveTo>
                <a:lnTo>
                  <a:pt x="6743193" y="0"/>
                </a:lnTo>
                <a:lnTo>
                  <a:pt x="6743193" y="2012559"/>
                </a:lnTo>
                <a:lnTo>
                  <a:pt x="0" y="2012559"/>
                </a:lnTo>
                <a:lnTo>
                  <a:pt x="0" y="0"/>
                </a:lnTo>
                <a:close/>
              </a:path>
            </a:pathLst>
          </a:custGeom>
          <a:blipFill>
            <a:blip r:embed="rId11"/>
            <a:stretch>
              <a:fillRect l="0" t="0" r="0" b="-170976"/>
            </a:stretch>
          </a:blipFill>
        </p:spPr>
      </p:sp>
      <p:sp>
        <p:nvSpPr>
          <p:cNvPr name="Freeform 15" id="15"/>
          <p:cNvSpPr/>
          <p:nvPr/>
        </p:nvSpPr>
        <p:spPr>
          <a:xfrm flipH="false" flipV="false" rot="0">
            <a:off x="1028700" y="2033801"/>
            <a:ext cx="9274167" cy="7605499"/>
          </a:xfrm>
          <a:custGeom>
            <a:avLst/>
            <a:gdLst/>
            <a:ahLst/>
            <a:cxnLst/>
            <a:rect r="r" b="b" t="t" l="l"/>
            <a:pathLst>
              <a:path h="7605499" w="9274167">
                <a:moveTo>
                  <a:pt x="0" y="0"/>
                </a:moveTo>
                <a:lnTo>
                  <a:pt x="9274167" y="0"/>
                </a:lnTo>
                <a:lnTo>
                  <a:pt x="9274167" y="7605499"/>
                </a:lnTo>
                <a:lnTo>
                  <a:pt x="0" y="7605499"/>
                </a:lnTo>
                <a:lnTo>
                  <a:pt x="0" y="0"/>
                </a:lnTo>
                <a:close/>
              </a:path>
            </a:pathLst>
          </a:custGeom>
          <a:blipFill>
            <a:blip r:embed="rId12"/>
            <a:stretch>
              <a:fillRect l="0" t="0" r="-932" b="0"/>
            </a:stretch>
          </a:blipFill>
        </p:spPr>
      </p:sp>
      <p:sp>
        <p:nvSpPr>
          <p:cNvPr name="Freeform 16" id="16"/>
          <p:cNvSpPr/>
          <p:nvPr/>
        </p:nvSpPr>
        <p:spPr>
          <a:xfrm flipH="false" flipV="false" rot="0">
            <a:off x="10748644" y="2034313"/>
            <a:ext cx="6767831" cy="2587074"/>
          </a:xfrm>
          <a:custGeom>
            <a:avLst/>
            <a:gdLst/>
            <a:ahLst/>
            <a:cxnLst/>
            <a:rect r="r" b="b" t="t" l="l"/>
            <a:pathLst>
              <a:path h="2587074" w="6767831">
                <a:moveTo>
                  <a:pt x="0" y="0"/>
                </a:moveTo>
                <a:lnTo>
                  <a:pt x="6767831" y="0"/>
                </a:lnTo>
                <a:lnTo>
                  <a:pt x="6767831" y="2587075"/>
                </a:lnTo>
                <a:lnTo>
                  <a:pt x="0" y="2587075"/>
                </a:lnTo>
                <a:lnTo>
                  <a:pt x="0" y="0"/>
                </a:lnTo>
                <a:close/>
              </a:path>
            </a:pathLst>
          </a:custGeom>
          <a:blipFill>
            <a:blip r:embed="rId13"/>
            <a:stretch>
              <a:fillRect l="0" t="0" r="0" b="-110589"/>
            </a:stretch>
          </a:blipFill>
        </p:spPr>
      </p:sp>
      <p:sp>
        <p:nvSpPr>
          <p:cNvPr name="Freeform 17" id="17"/>
          <p:cNvSpPr/>
          <p:nvPr/>
        </p:nvSpPr>
        <p:spPr>
          <a:xfrm flipH="false" flipV="false" rot="0">
            <a:off x="10748644" y="4852734"/>
            <a:ext cx="6743193" cy="2535653"/>
          </a:xfrm>
          <a:custGeom>
            <a:avLst/>
            <a:gdLst/>
            <a:ahLst/>
            <a:cxnLst/>
            <a:rect r="r" b="b" t="t" l="l"/>
            <a:pathLst>
              <a:path h="2535653" w="6743193">
                <a:moveTo>
                  <a:pt x="0" y="0"/>
                </a:moveTo>
                <a:lnTo>
                  <a:pt x="6743193" y="0"/>
                </a:lnTo>
                <a:lnTo>
                  <a:pt x="6743193" y="2535653"/>
                </a:lnTo>
                <a:lnTo>
                  <a:pt x="0" y="2535653"/>
                </a:lnTo>
                <a:lnTo>
                  <a:pt x="0" y="0"/>
                </a:lnTo>
                <a:close/>
              </a:path>
            </a:pathLst>
          </a:custGeom>
          <a:blipFill>
            <a:blip r:embed="rId14"/>
            <a:stretch>
              <a:fillRect l="0" t="-1013" r="0" b="-114061"/>
            </a:stretch>
          </a:blipFill>
        </p:spPr>
      </p:sp>
      <p:sp>
        <p:nvSpPr>
          <p:cNvPr name="TextBox 18" id="18"/>
          <p:cNvSpPr txBox="true"/>
          <p:nvPr/>
        </p:nvSpPr>
        <p:spPr>
          <a:xfrm rot="0">
            <a:off x="1028700" y="714375"/>
            <a:ext cx="12882723" cy="938467"/>
          </a:xfrm>
          <a:prstGeom prst="rect">
            <a:avLst/>
          </a:prstGeom>
        </p:spPr>
        <p:txBody>
          <a:bodyPr anchor="t" rtlCol="false" tIns="0" lIns="0" bIns="0" rIns="0">
            <a:spAutoFit/>
          </a:bodyPr>
          <a:lstStyle/>
          <a:p>
            <a:pPr algn="l">
              <a:lnSpc>
                <a:spcPts val="6057"/>
              </a:lnSpc>
            </a:pPr>
            <a:r>
              <a:rPr lang="en-US" sz="5507" b="true">
                <a:solidFill>
                  <a:srgbClr val="FDFEFF"/>
                </a:solidFill>
                <a:latin typeface="Agrandir Bold"/>
                <a:ea typeface="Agrandir Bold"/>
                <a:cs typeface="Agrandir Bold"/>
                <a:sym typeface="Agrandir Bold"/>
              </a:rPr>
              <a:t>Screenshots of Group Assignment</a:t>
            </a:r>
          </a:p>
        </p:txBody>
      </p:sp>
      <p:sp>
        <p:nvSpPr>
          <p:cNvPr name="Freeform 19" id="19"/>
          <p:cNvSpPr/>
          <p:nvPr/>
        </p:nvSpPr>
        <p:spPr>
          <a:xfrm flipH="false" flipV="false" rot="0">
            <a:off x="17792700" y="15977"/>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6278225" y="-1032737"/>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7011650" y="-6666"/>
            <a:ext cx="1238250"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10</a:t>
            </a:r>
          </a:p>
        </p:txBody>
      </p:sp>
      <p:sp>
        <p:nvSpPr>
          <p:cNvPr name="TextBox 22" id="22"/>
          <p:cNvSpPr txBox="true"/>
          <p:nvPr/>
        </p:nvSpPr>
        <p:spPr>
          <a:xfrm rot="0">
            <a:off x="1028700" y="319813"/>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1181100" cy="2609850"/>
            <a:chOff x="0" y="0"/>
            <a:chExt cx="311072" cy="687368"/>
          </a:xfrm>
        </p:grpSpPr>
        <p:sp>
          <p:nvSpPr>
            <p:cNvPr name="Freeform 5" id="5"/>
            <p:cNvSpPr/>
            <p:nvPr/>
          </p:nvSpPr>
          <p:spPr>
            <a:xfrm flipH="false" flipV="false" rot="0">
              <a:off x="0" y="0"/>
              <a:ext cx="311072" cy="687368"/>
            </a:xfrm>
            <a:custGeom>
              <a:avLst/>
              <a:gdLst/>
              <a:ahLst/>
              <a:cxnLst/>
              <a:rect r="r" b="b" t="t" l="l"/>
              <a:pathLst>
                <a:path h="687368" w="311072">
                  <a:moveTo>
                    <a:pt x="0" y="0"/>
                  </a:moveTo>
                  <a:lnTo>
                    <a:pt x="311072" y="0"/>
                  </a:lnTo>
                  <a:lnTo>
                    <a:pt x="311072" y="687368"/>
                  </a:lnTo>
                  <a:lnTo>
                    <a:pt x="0" y="687368"/>
                  </a:lnTo>
                  <a:close/>
                </a:path>
              </a:pathLst>
            </a:custGeom>
            <a:solidFill>
              <a:srgbClr val="A20000"/>
            </a:solidFill>
          </p:spPr>
        </p:sp>
        <p:sp>
          <p:nvSpPr>
            <p:cNvPr name="TextBox 6" id="6"/>
            <p:cNvSpPr txBox="true"/>
            <p:nvPr/>
          </p:nvSpPr>
          <p:spPr>
            <a:xfrm>
              <a:off x="0" y="-66675"/>
              <a:ext cx="311072" cy="754043"/>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323850" y="285750"/>
            <a:ext cx="1238250" cy="2971800"/>
            <a:chOff x="0" y="0"/>
            <a:chExt cx="1056640" cy="2535936"/>
          </a:xfrm>
        </p:grpSpPr>
        <p:sp>
          <p:nvSpPr>
            <p:cNvPr name="Freeform 8" id="8"/>
            <p:cNvSpPr/>
            <p:nvPr/>
          </p:nvSpPr>
          <p:spPr>
            <a:xfrm flipH="false" flipV="false" rot="0">
              <a:off x="0" y="0"/>
              <a:ext cx="1056640" cy="2535936"/>
            </a:xfrm>
            <a:custGeom>
              <a:avLst/>
              <a:gdLst/>
              <a:ahLst/>
              <a:cxnLst/>
              <a:rect r="r" b="b" t="t" l="l"/>
              <a:pathLst>
                <a:path h="2535936" w="1056640">
                  <a:moveTo>
                    <a:pt x="0" y="0"/>
                  </a:moveTo>
                  <a:lnTo>
                    <a:pt x="1056640" y="0"/>
                  </a:lnTo>
                  <a:lnTo>
                    <a:pt x="1056640" y="2535936"/>
                  </a:lnTo>
                  <a:lnTo>
                    <a:pt x="0" y="2535936"/>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1056640" cy="260261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3068300" y="10191750"/>
            <a:ext cx="2152650" cy="914400"/>
            <a:chOff x="0" y="0"/>
            <a:chExt cx="1836928" cy="780288"/>
          </a:xfrm>
        </p:grpSpPr>
        <p:sp>
          <p:nvSpPr>
            <p:cNvPr name="Freeform 11" id="11"/>
            <p:cNvSpPr/>
            <p:nvPr/>
          </p:nvSpPr>
          <p:spPr>
            <a:xfrm flipH="false" flipV="false" rot="0">
              <a:off x="0" y="0"/>
              <a:ext cx="1836928" cy="780288"/>
            </a:xfrm>
            <a:custGeom>
              <a:avLst/>
              <a:gdLst/>
              <a:ahLst/>
              <a:cxnLst/>
              <a:rect r="r" b="b" t="t" l="l"/>
              <a:pathLst>
                <a:path h="780288" w="1836928">
                  <a:moveTo>
                    <a:pt x="0" y="0"/>
                  </a:moveTo>
                  <a:lnTo>
                    <a:pt x="1836928" y="0"/>
                  </a:lnTo>
                  <a:lnTo>
                    <a:pt x="1836928" y="780288"/>
                  </a:lnTo>
                  <a:lnTo>
                    <a:pt x="0" y="780288"/>
                  </a:lnTo>
                  <a:close/>
                </a:path>
              </a:pathLst>
            </a:custGeom>
            <a:solidFill>
              <a:srgbClr val="000000">
                <a:alpha val="0"/>
              </a:srgbClr>
            </a:solidFill>
            <a:ln w="19050" cap="sq">
              <a:solidFill>
                <a:srgbClr val="FDFEFF"/>
              </a:solidFill>
              <a:prstDash val="solid"/>
              <a:miter/>
            </a:ln>
          </p:spPr>
        </p:sp>
        <p:sp>
          <p:nvSpPr>
            <p:cNvPr name="TextBox 12" id="12"/>
            <p:cNvSpPr txBox="true"/>
            <p:nvPr/>
          </p:nvSpPr>
          <p:spPr>
            <a:xfrm>
              <a:off x="0" y="-66675"/>
              <a:ext cx="1836928" cy="846963"/>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3487400" y="9791700"/>
            <a:ext cx="2133600" cy="685800"/>
            <a:chOff x="0" y="0"/>
            <a:chExt cx="561936" cy="180622"/>
          </a:xfrm>
        </p:grpSpPr>
        <p:sp>
          <p:nvSpPr>
            <p:cNvPr name="Freeform 14" id="14"/>
            <p:cNvSpPr/>
            <p:nvPr/>
          </p:nvSpPr>
          <p:spPr>
            <a:xfrm flipH="false" flipV="false" rot="0">
              <a:off x="0" y="0"/>
              <a:ext cx="561936" cy="180622"/>
            </a:xfrm>
            <a:custGeom>
              <a:avLst/>
              <a:gdLst/>
              <a:ahLst/>
              <a:cxnLst/>
              <a:rect r="r" b="b" t="t" l="l"/>
              <a:pathLst>
                <a:path h="180622" w="561936">
                  <a:moveTo>
                    <a:pt x="0" y="0"/>
                  </a:moveTo>
                  <a:lnTo>
                    <a:pt x="561936" y="0"/>
                  </a:lnTo>
                  <a:lnTo>
                    <a:pt x="561936" y="180622"/>
                  </a:lnTo>
                  <a:lnTo>
                    <a:pt x="0" y="180622"/>
                  </a:lnTo>
                  <a:close/>
                </a:path>
              </a:pathLst>
            </a:custGeom>
            <a:solidFill>
              <a:srgbClr val="A20000"/>
            </a:solidFill>
          </p:spPr>
        </p:sp>
        <p:sp>
          <p:nvSpPr>
            <p:cNvPr name="TextBox 15" id="15"/>
            <p:cNvSpPr txBox="true"/>
            <p:nvPr/>
          </p:nvSpPr>
          <p:spPr>
            <a:xfrm>
              <a:off x="0" y="-66675"/>
              <a:ext cx="561936" cy="247297"/>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15621000" y="2133600"/>
            <a:ext cx="4038600" cy="4038600"/>
          </a:xfrm>
          <a:custGeom>
            <a:avLst/>
            <a:gdLst/>
            <a:ahLst/>
            <a:cxnLst/>
            <a:rect r="r" b="b" t="t" l="l"/>
            <a:pathLst>
              <a:path h="4038600" w="4038600">
                <a:moveTo>
                  <a:pt x="0" y="0"/>
                </a:moveTo>
                <a:lnTo>
                  <a:pt x="4038600" y="0"/>
                </a:lnTo>
                <a:lnTo>
                  <a:pt x="4038600" y="4038600"/>
                </a:lnTo>
                <a:lnTo>
                  <a:pt x="0" y="4038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5144750" y="2419350"/>
            <a:ext cx="4038600" cy="40386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20" id="20"/>
          <p:cNvSpPr/>
          <p:nvPr/>
        </p:nvSpPr>
        <p:spPr>
          <a:xfrm flipH="false" flipV="false" rot="0">
            <a:off x="2857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905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8953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2001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69354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72402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75450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78498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590550" y="4419602"/>
            <a:ext cx="396886" cy="396886"/>
          </a:xfrm>
          <a:custGeom>
            <a:avLst/>
            <a:gdLst/>
            <a:ahLst/>
            <a:cxnLst/>
            <a:rect r="r" b="b" t="t" l="l"/>
            <a:pathLst>
              <a:path h="396886" w="396886">
                <a:moveTo>
                  <a:pt x="0" y="0"/>
                </a:moveTo>
                <a:lnTo>
                  <a:pt x="396886" y="0"/>
                </a:lnTo>
                <a:lnTo>
                  <a:pt x="396886" y="396886"/>
                </a:lnTo>
                <a:lnTo>
                  <a:pt x="0" y="3968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8963025" y="7620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8963025" y="9163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7297400" y="12382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2" id="32"/>
          <p:cNvGrpSpPr/>
          <p:nvPr/>
        </p:nvGrpSpPr>
        <p:grpSpPr>
          <a:xfrm rot="0">
            <a:off x="11525250" y="1524000"/>
            <a:ext cx="5410200" cy="7239000"/>
            <a:chOff x="0" y="0"/>
            <a:chExt cx="732726" cy="980408"/>
          </a:xfrm>
        </p:grpSpPr>
        <p:sp>
          <p:nvSpPr>
            <p:cNvPr name="Freeform 33" id="33"/>
            <p:cNvSpPr/>
            <p:nvPr/>
          </p:nvSpPr>
          <p:spPr>
            <a:xfrm flipH="false" flipV="false" rot="0">
              <a:off x="0" y="0"/>
              <a:ext cx="732726" cy="980408"/>
            </a:xfrm>
            <a:custGeom>
              <a:avLst/>
              <a:gdLst/>
              <a:ahLst/>
              <a:cxnLst/>
              <a:rect r="r" b="b" t="t" l="l"/>
              <a:pathLst>
                <a:path h="980408" w="732726">
                  <a:moveTo>
                    <a:pt x="35775" y="0"/>
                  </a:moveTo>
                  <a:lnTo>
                    <a:pt x="696951" y="0"/>
                  </a:lnTo>
                  <a:cubicBezTo>
                    <a:pt x="716709" y="0"/>
                    <a:pt x="732726" y="16017"/>
                    <a:pt x="732726" y="35775"/>
                  </a:cubicBezTo>
                  <a:lnTo>
                    <a:pt x="732726" y="944633"/>
                  </a:lnTo>
                  <a:cubicBezTo>
                    <a:pt x="732726" y="964391"/>
                    <a:pt x="716709" y="980408"/>
                    <a:pt x="696951" y="980408"/>
                  </a:cubicBezTo>
                  <a:lnTo>
                    <a:pt x="35775" y="980408"/>
                  </a:lnTo>
                  <a:cubicBezTo>
                    <a:pt x="16017" y="980408"/>
                    <a:pt x="0" y="964391"/>
                    <a:pt x="0" y="944633"/>
                  </a:cubicBezTo>
                  <a:lnTo>
                    <a:pt x="0" y="35775"/>
                  </a:lnTo>
                  <a:cubicBezTo>
                    <a:pt x="0" y="16017"/>
                    <a:pt x="16017" y="0"/>
                    <a:pt x="35775" y="0"/>
                  </a:cubicBezTo>
                  <a:close/>
                </a:path>
              </a:pathLst>
            </a:custGeom>
            <a:blipFill>
              <a:blip r:embed="rId11"/>
              <a:stretch>
                <a:fillRect l="-50260" t="0" r="-50260" b="0"/>
              </a:stretch>
            </a:blipFill>
            <a:ln cap="rnd">
              <a:noFill/>
              <a:prstDash val="solid"/>
              <a:round/>
            </a:ln>
          </p:spPr>
        </p:sp>
      </p:grpSp>
      <p:sp>
        <p:nvSpPr>
          <p:cNvPr name="Freeform 34" id="34"/>
          <p:cNvSpPr/>
          <p:nvPr/>
        </p:nvSpPr>
        <p:spPr>
          <a:xfrm flipH="false" flipV="false" rot="0">
            <a:off x="1739431" y="3337506"/>
            <a:ext cx="402183" cy="402183"/>
          </a:xfrm>
          <a:custGeom>
            <a:avLst/>
            <a:gdLst/>
            <a:ahLst/>
            <a:cxnLst/>
            <a:rect r="r" b="b" t="t" l="l"/>
            <a:pathLst>
              <a:path h="402183" w="402183">
                <a:moveTo>
                  <a:pt x="0" y="0"/>
                </a:moveTo>
                <a:lnTo>
                  <a:pt x="402183" y="0"/>
                </a:lnTo>
                <a:lnTo>
                  <a:pt x="402183" y="402183"/>
                </a:lnTo>
                <a:lnTo>
                  <a:pt x="0" y="402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0">
            <a:off x="6982506" y="3337506"/>
            <a:ext cx="402183" cy="402183"/>
          </a:xfrm>
          <a:custGeom>
            <a:avLst/>
            <a:gdLst/>
            <a:ahLst/>
            <a:cxnLst/>
            <a:rect r="r" b="b" t="t" l="l"/>
            <a:pathLst>
              <a:path h="402183" w="402183">
                <a:moveTo>
                  <a:pt x="0" y="0"/>
                </a:moveTo>
                <a:lnTo>
                  <a:pt x="402183" y="0"/>
                </a:lnTo>
                <a:lnTo>
                  <a:pt x="402183" y="402183"/>
                </a:lnTo>
                <a:lnTo>
                  <a:pt x="0" y="402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1739431" y="6438834"/>
            <a:ext cx="402183" cy="402183"/>
          </a:xfrm>
          <a:custGeom>
            <a:avLst/>
            <a:gdLst/>
            <a:ahLst/>
            <a:cxnLst/>
            <a:rect r="r" b="b" t="t" l="l"/>
            <a:pathLst>
              <a:path h="402183" w="402183">
                <a:moveTo>
                  <a:pt x="0" y="0"/>
                </a:moveTo>
                <a:lnTo>
                  <a:pt x="402183" y="0"/>
                </a:lnTo>
                <a:lnTo>
                  <a:pt x="402183" y="402183"/>
                </a:lnTo>
                <a:lnTo>
                  <a:pt x="0" y="402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0">
            <a:off x="6982506" y="6438834"/>
            <a:ext cx="402183" cy="402183"/>
          </a:xfrm>
          <a:custGeom>
            <a:avLst/>
            <a:gdLst/>
            <a:ahLst/>
            <a:cxnLst/>
            <a:rect r="r" b="b" t="t" l="l"/>
            <a:pathLst>
              <a:path h="402183" w="402183">
                <a:moveTo>
                  <a:pt x="0" y="0"/>
                </a:moveTo>
                <a:lnTo>
                  <a:pt x="402183" y="0"/>
                </a:lnTo>
                <a:lnTo>
                  <a:pt x="402183" y="402183"/>
                </a:lnTo>
                <a:lnTo>
                  <a:pt x="0" y="4021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2250315" y="1009650"/>
            <a:ext cx="8789160" cy="1877906"/>
          </a:xfrm>
          <a:prstGeom prst="rect">
            <a:avLst/>
          </a:prstGeom>
        </p:spPr>
        <p:txBody>
          <a:bodyPr anchor="t" rtlCol="false" tIns="0" lIns="0" bIns="0" rIns="0">
            <a:spAutoFit/>
          </a:bodyPr>
          <a:lstStyle/>
          <a:p>
            <a:pPr algn="l">
              <a:lnSpc>
                <a:spcPts val="6688"/>
              </a:lnSpc>
            </a:pPr>
            <a:r>
              <a:rPr lang="en-US" sz="6080" b="true">
                <a:solidFill>
                  <a:srgbClr val="FDFEFF"/>
                </a:solidFill>
                <a:latin typeface="Agrandir Bold"/>
                <a:ea typeface="Agrandir Bold"/>
                <a:cs typeface="Agrandir Bold"/>
                <a:sym typeface="Agrandir Bold"/>
              </a:rPr>
              <a:t>C</a:t>
            </a:r>
            <a:r>
              <a:rPr lang="en-US" sz="6080" b="true">
                <a:solidFill>
                  <a:srgbClr val="FDFEFF"/>
                </a:solidFill>
                <a:latin typeface="Agrandir Bold"/>
                <a:ea typeface="Agrandir Bold"/>
                <a:cs typeface="Agrandir Bold"/>
                <a:sym typeface="Agrandir Bold"/>
              </a:rPr>
              <a:t>urrent Limitations &amp; Future Horizons</a:t>
            </a:r>
          </a:p>
        </p:txBody>
      </p:sp>
      <p:sp>
        <p:nvSpPr>
          <p:cNvPr name="TextBox 39" id="39"/>
          <p:cNvSpPr txBox="true"/>
          <p:nvPr/>
        </p:nvSpPr>
        <p:spPr>
          <a:xfrm rot="0">
            <a:off x="2366093" y="3270831"/>
            <a:ext cx="3739085" cy="919054"/>
          </a:xfrm>
          <a:prstGeom prst="rect">
            <a:avLst/>
          </a:prstGeom>
        </p:spPr>
        <p:txBody>
          <a:bodyPr anchor="t" rtlCol="false" tIns="0" lIns="0" bIns="0" rIns="0">
            <a:spAutoFit/>
          </a:bodyPr>
          <a:lstStyle/>
          <a:p>
            <a:pPr algn="l">
              <a:lnSpc>
                <a:spcPts val="3684"/>
              </a:lnSpc>
            </a:pPr>
            <a:r>
              <a:rPr lang="en-US" sz="2631" b="true">
                <a:solidFill>
                  <a:srgbClr val="FDFEFF"/>
                </a:solidFill>
                <a:latin typeface="Poppins Bold"/>
                <a:ea typeface="Poppins Bold"/>
                <a:cs typeface="Poppins Bold"/>
                <a:sym typeface="Poppins Bold"/>
              </a:rPr>
              <a:t>S</a:t>
            </a:r>
            <a:r>
              <a:rPr lang="en-US" sz="2631" b="true">
                <a:solidFill>
                  <a:srgbClr val="FDFEFF"/>
                </a:solidFill>
                <a:latin typeface="Poppins Bold"/>
                <a:ea typeface="Poppins Bold"/>
                <a:cs typeface="Poppins Bold"/>
                <a:sym typeface="Poppins Bold"/>
              </a:rPr>
              <a:t>ecurity &amp; </a:t>
            </a:r>
          </a:p>
          <a:p>
            <a:pPr algn="l">
              <a:lnSpc>
                <a:spcPts val="3684"/>
              </a:lnSpc>
              <a:spcBef>
                <a:spcPct val="0"/>
              </a:spcBef>
            </a:pPr>
            <a:r>
              <a:rPr lang="en-US" b="true" sz="2631">
                <a:solidFill>
                  <a:srgbClr val="FDFEFF"/>
                </a:solidFill>
                <a:latin typeface="Poppins Bold"/>
                <a:ea typeface="Poppins Bold"/>
                <a:cs typeface="Poppins Bold"/>
                <a:sym typeface="Poppins Bold"/>
              </a:rPr>
              <a:t>Privacy</a:t>
            </a:r>
          </a:p>
        </p:txBody>
      </p:sp>
      <p:sp>
        <p:nvSpPr>
          <p:cNvPr name="TextBox 40" id="40"/>
          <p:cNvSpPr txBox="true"/>
          <p:nvPr/>
        </p:nvSpPr>
        <p:spPr>
          <a:xfrm rot="0">
            <a:off x="7682279" y="3270831"/>
            <a:ext cx="3133312" cy="919054"/>
          </a:xfrm>
          <a:prstGeom prst="rect">
            <a:avLst/>
          </a:prstGeom>
        </p:spPr>
        <p:txBody>
          <a:bodyPr anchor="t" rtlCol="false" tIns="0" lIns="0" bIns="0" rIns="0">
            <a:spAutoFit/>
          </a:bodyPr>
          <a:lstStyle/>
          <a:p>
            <a:pPr algn="l">
              <a:lnSpc>
                <a:spcPts val="3684"/>
              </a:lnSpc>
            </a:pPr>
            <a:r>
              <a:rPr lang="en-US" sz="2631" b="true">
                <a:solidFill>
                  <a:srgbClr val="FDFEFF"/>
                </a:solidFill>
                <a:latin typeface="Poppins Bold"/>
                <a:ea typeface="Poppins Bold"/>
                <a:cs typeface="Poppins Bold"/>
                <a:sym typeface="Poppins Bold"/>
              </a:rPr>
              <a:t>User </a:t>
            </a:r>
          </a:p>
          <a:p>
            <a:pPr algn="l">
              <a:lnSpc>
                <a:spcPts val="3684"/>
              </a:lnSpc>
              <a:spcBef>
                <a:spcPct val="0"/>
              </a:spcBef>
            </a:pPr>
            <a:r>
              <a:rPr lang="en-US" b="true" sz="2631">
                <a:solidFill>
                  <a:srgbClr val="FDFEFF"/>
                </a:solidFill>
                <a:latin typeface="Poppins Bold"/>
                <a:ea typeface="Poppins Bold"/>
                <a:cs typeface="Poppins Bold"/>
                <a:sym typeface="Poppins Bold"/>
              </a:rPr>
              <a:t>In</a:t>
            </a:r>
            <a:r>
              <a:rPr lang="en-US" b="true" sz="2631">
                <a:solidFill>
                  <a:srgbClr val="FDFEFF"/>
                </a:solidFill>
                <a:latin typeface="Poppins Bold"/>
                <a:ea typeface="Poppins Bold"/>
                <a:cs typeface="Poppins Bold"/>
                <a:sym typeface="Poppins Bold"/>
              </a:rPr>
              <a:t>terface</a:t>
            </a:r>
          </a:p>
        </p:txBody>
      </p:sp>
      <p:sp>
        <p:nvSpPr>
          <p:cNvPr name="TextBox 41" id="41"/>
          <p:cNvSpPr txBox="true"/>
          <p:nvPr/>
        </p:nvSpPr>
        <p:spPr>
          <a:xfrm rot="0">
            <a:off x="2366093" y="6372159"/>
            <a:ext cx="2611093" cy="919054"/>
          </a:xfrm>
          <a:prstGeom prst="rect">
            <a:avLst/>
          </a:prstGeom>
        </p:spPr>
        <p:txBody>
          <a:bodyPr anchor="t" rtlCol="false" tIns="0" lIns="0" bIns="0" rIns="0">
            <a:spAutoFit/>
          </a:bodyPr>
          <a:lstStyle/>
          <a:p>
            <a:pPr algn="l">
              <a:lnSpc>
                <a:spcPts val="3684"/>
              </a:lnSpc>
              <a:spcBef>
                <a:spcPct val="0"/>
              </a:spcBef>
            </a:pPr>
            <a:r>
              <a:rPr lang="en-US" b="true" sz="2631">
                <a:solidFill>
                  <a:srgbClr val="FDFEFF"/>
                </a:solidFill>
                <a:latin typeface="Poppins Bold"/>
                <a:ea typeface="Poppins Bold"/>
                <a:cs typeface="Poppins Bold"/>
                <a:sym typeface="Poppins Bold"/>
              </a:rPr>
              <a:t>Data Persistence</a:t>
            </a:r>
          </a:p>
        </p:txBody>
      </p:sp>
      <p:sp>
        <p:nvSpPr>
          <p:cNvPr name="TextBox 42" id="42"/>
          <p:cNvSpPr txBox="true"/>
          <p:nvPr/>
        </p:nvSpPr>
        <p:spPr>
          <a:xfrm rot="0">
            <a:off x="7609168" y="6295580"/>
            <a:ext cx="3133312" cy="459443"/>
          </a:xfrm>
          <a:prstGeom prst="rect">
            <a:avLst/>
          </a:prstGeom>
        </p:spPr>
        <p:txBody>
          <a:bodyPr anchor="t" rtlCol="false" tIns="0" lIns="0" bIns="0" rIns="0">
            <a:spAutoFit/>
          </a:bodyPr>
          <a:lstStyle/>
          <a:p>
            <a:pPr algn="l">
              <a:lnSpc>
                <a:spcPts val="3684"/>
              </a:lnSpc>
              <a:spcBef>
                <a:spcPct val="0"/>
              </a:spcBef>
            </a:pPr>
            <a:r>
              <a:rPr lang="en-US" b="true" sz="2631">
                <a:solidFill>
                  <a:srgbClr val="FDFEFF"/>
                </a:solidFill>
                <a:latin typeface="Poppins Bold"/>
                <a:ea typeface="Poppins Bold"/>
                <a:cs typeface="Poppins Bold"/>
                <a:sym typeface="Poppins Bold"/>
              </a:rPr>
              <a:t>Sc</a:t>
            </a:r>
            <a:r>
              <a:rPr lang="en-US" b="true" sz="2631">
                <a:solidFill>
                  <a:srgbClr val="FDFEFF"/>
                </a:solidFill>
                <a:latin typeface="Poppins Bold"/>
                <a:ea typeface="Poppins Bold"/>
                <a:cs typeface="Poppins Bold"/>
                <a:sym typeface="Poppins Bold"/>
              </a:rPr>
              <a:t>alability</a:t>
            </a:r>
          </a:p>
        </p:txBody>
      </p:sp>
      <p:sp>
        <p:nvSpPr>
          <p:cNvPr name="TextBox 43" id="43"/>
          <p:cNvSpPr txBox="true"/>
          <p:nvPr/>
        </p:nvSpPr>
        <p:spPr>
          <a:xfrm rot="0">
            <a:off x="2366093" y="4250927"/>
            <a:ext cx="4397081" cy="1933804"/>
          </a:xfrm>
          <a:prstGeom prst="rect">
            <a:avLst/>
          </a:prstGeom>
        </p:spPr>
        <p:txBody>
          <a:bodyPr anchor="t" rtlCol="false" tIns="0" lIns="0" bIns="0" rIns="0">
            <a:spAutoFit/>
          </a:bodyPr>
          <a:lstStyle/>
          <a:p>
            <a:pPr algn="l">
              <a:lnSpc>
                <a:spcPts val="3070"/>
              </a:lnSpc>
            </a:pPr>
            <a:r>
              <a:rPr lang="en-US" sz="2193">
                <a:solidFill>
                  <a:srgbClr val="FDFEFF"/>
                </a:solidFill>
                <a:latin typeface="Poppins"/>
                <a:ea typeface="Poppins"/>
                <a:cs typeface="Poppins"/>
                <a:sym typeface="Poppins"/>
              </a:rPr>
              <a:t>Cur</a:t>
            </a:r>
            <a:r>
              <a:rPr lang="en-US" sz="2193">
                <a:solidFill>
                  <a:srgbClr val="FDFEFF"/>
                </a:solidFill>
                <a:latin typeface="Poppins"/>
                <a:ea typeface="Poppins"/>
                <a:cs typeface="Poppins"/>
                <a:sym typeface="Poppins"/>
              </a:rPr>
              <a:t>rently, data is transmitted in plain text, lacking encryption. This is a critical area for impr</a:t>
            </a:r>
            <a:r>
              <a:rPr lang="en-US" sz="2193">
                <a:solidFill>
                  <a:srgbClr val="FDFEFF"/>
                </a:solidFill>
                <a:latin typeface="Poppins"/>
                <a:ea typeface="Poppins"/>
                <a:cs typeface="Poppins"/>
                <a:sym typeface="Poppins"/>
              </a:rPr>
              <a:t>ovement to ensure secure communication.</a:t>
            </a:r>
          </a:p>
        </p:txBody>
      </p:sp>
      <p:sp>
        <p:nvSpPr>
          <p:cNvPr name="TextBox 44" id="44"/>
          <p:cNvSpPr txBox="true"/>
          <p:nvPr/>
        </p:nvSpPr>
        <p:spPr>
          <a:xfrm rot="0">
            <a:off x="7682279" y="4250927"/>
            <a:ext cx="4177749" cy="1547332"/>
          </a:xfrm>
          <a:prstGeom prst="rect">
            <a:avLst/>
          </a:prstGeom>
        </p:spPr>
        <p:txBody>
          <a:bodyPr anchor="t" rtlCol="false" tIns="0" lIns="0" bIns="0" rIns="0">
            <a:spAutoFit/>
          </a:bodyPr>
          <a:lstStyle/>
          <a:p>
            <a:pPr algn="l">
              <a:lnSpc>
                <a:spcPts val="3070"/>
              </a:lnSpc>
            </a:pPr>
            <a:r>
              <a:rPr lang="en-US" sz="2193">
                <a:solidFill>
                  <a:srgbClr val="FDFEFF"/>
                </a:solidFill>
                <a:latin typeface="Poppins"/>
                <a:ea typeface="Poppins"/>
                <a:cs typeface="Poppins"/>
                <a:sym typeface="Poppins"/>
              </a:rPr>
              <a:t>The current </a:t>
            </a:r>
            <a:r>
              <a:rPr lang="en-US" sz="2193">
                <a:solidFill>
                  <a:srgbClr val="FDFEFF"/>
                </a:solidFill>
                <a:latin typeface="Poppins"/>
                <a:ea typeface="Poppins"/>
                <a:cs typeface="Poppins"/>
                <a:sym typeface="Poppins"/>
              </a:rPr>
              <a:t>UI design is basic and not web-based, limiting</a:t>
            </a:r>
            <a:r>
              <a:rPr lang="en-US" sz="2193">
                <a:solidFill>
                  <a:srgbClr val="FDFEFF"/>
                </a:solidFill>
                <a:latin typeface="Poppins"/>
                <a:ea typeface="Poppins"/>
                <a:cs typeface="Poppins"/>
                <a:sym typeface="Poppins"/>
              </a:rPr>
              <a:t> accessibility and modern aesthetic expectations.</a:t>
            </a:r>
          </a:p>
        </p:txBody>
      </p:sp>
      <p:sp>
        <p:nvSpPr>
          <p:cNvPr name="TextBox 45" id="45"/>
          <p:cNvSpPr txBox="true"/>
          <p:nvPr/>
        </p:nvSpPr>
        <p:spPr>
          <a:xfrm rot="0">
            <a:off x="2366093" y="7488787"/>
            <a:ext cx="3968862" cy="1933804"/>
          </a:xfrm>
          <a:prstGeom prst="rect">
            <a:avLst/>
          </a:prstGeom>
        </p:spPr>
        <p:txBody>
          <a:bodyPr anchor="t" rtlCol="false" tIns="0" lIns="0" bIns="0" rIns="0">
            <a:spAutoFit/>
          </a:bodyPr>
          <a:lstStyle/>
          <a:p>
            <a:pPr algn="l">
              <a:lnSpc>
                <a:spcPts val="3070"/>
              </a:lnSpc>
            </a:pPr>
            <a:r>
              <a:rPr lang="en-US" sz="2193">
                <a:solidFill>
                  <a:srgbClr val="FDFEFF"/>
                </a:solidFill>
                <a:latin typeface="Poppins"/>
                <a:ea typeface="Poppins"/>
                <a:cs typeface="Poppins"/>
                <a:sym typeface="Poppins"/>
              </a:rPr>
              <a:t>Data is primarily st</a:t>
            </a:r>
            <a:r>
              <a:rPr lang="en-US" sz="2193">
                <a:solidFill>
                  <a:srgbClr val="FDFEFF"/>
                </a:solidFill>
                <a:latin typeface="Poppins"/>
                <a:ea typeface="Poppins"/>
                <a:cs typeface="Poppins"/>
                <a:sym typeface="Poppins"/>
              </a:rPr>
              <a:t>ored in memory or local files, lacking robust persistent storage solutions like a database.</a:t>
            </a:r>
          </a:p>
        </p:txBody>
      </p:sp>
      <p:sp>
        <p:nvSpPr>
          <p:cNvPr name="TextBox 46" id="46"/>
          <p:cNvSpPr txBox="true"/>
          <p:nvPr/>
        </p:nvSpPr>
        <p:spPr>
          <a:xfrm rot="0">
            <a:off x="7556388" y="6936932"/>
            <a:ext cx="3968862" cy="1547332"/>
          </a:xfrm>
          <a:prstGeom prst="rect">
            <a:avLst/>
          </a:prstGeom>
        </p:spPr>
        <p:txBody>
          <a:bodyPr anchor="t" rtlCol="false" tIns="0" lIns="0" bIns="0" rIns="0">
            <a:spAutoFit/>
          </a:bodyPr>
          <a:lstStyle/>
          <a:p>
            <a:pPr algn="l">
              <a:lnSpc>
                <a:spcPts val="3070"/>
              </a:lnSpc>
            </a:pPr>
            <a:r>
              <a:rPr lang="en-US" sz="2193">
                <a:solidFill>
                  <a:srgbClr val="FDFEFF"/>
                </a:solidFill>
                <a:latin typeface="Poppins"/>
                <a:ea typeface="Poppins"/>
                <a:cs typeface="Poppins"/>
                <a:sym typeface="Poppins"/>
              </a:rPr>
              <a:t>The system h</a:t>
            </a:r>
            <a:r>
              <a:rPr lang="en-US" sz="2193">
                <a:solidFill>
                  <a:srgbClr val="FDFEFF"/>
                </a:solidFill>
                <a:latin typeface="Poppins"/>
                <a:ea typeface="Poppins"/>
                <a:cs typeface="Poppins"/>
                <a:sym typeface="Poppins"/>
              </a:rPr>
              <a:t>as limited scalability, not yet optimized for very large classrooms or extensive user bases</a:t>
            </a:r>
            <a:r>
              <a:rPr lang="en-US" sz="2193">
                <a:solidFill>
                  <a:srgbClr val="FDFEFF"/>
                </a:solidFill>
                <a:latin typeface="Poppins"/>
                <a:ea typeface="Poppins"/>
                <a:cs typeface="Poppins"/>
                <a:sym typeface="Poppins"/>
              </a:rPr>
              <a:t>.</a:t>
            </a:r>
          </a:p>
        </p:txBody>
      </p:sp>
      <p:sp>
        <p:nvSpPr>
          <p:cNvPr name="Freeform 47" id="47"/>
          <p:cNvSpPr/>
          <p:nvPr/>
        </p:nvSpPr>
        <p:spPr>
          <a:xfrm flipH="false" flipV="false" rot="0">
            <a:off x="1748790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8" id="48"/>
          <p:cNvSpPr/>
          <p:nvPr/>
        </p:nvSpPr>
        <p:spPr>
          <a:xfrm flipH="false" flipV="false" rot="0">
            <a:off x="16430625" y="8696325"/>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9" id="49"/>
          <p:cNvSpPr txBox="true"/>
          <p:nvPr/>
        </p:nvSpPr>
        <p:spPr>
          <a:xfrm rot="0">
            <a:off x="17275073" y="9146859"/>
            <a:ext cx="101292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11</a:t>
            </a:r>
          </a:p>
        </p:txBody>
      </p:sp>
      <p:sp>
        <p:nvSpPr>
          <p:cNvPr name="TextBox 50" id="50"/>
          <p:cNvSpPr txBox="true"/>
          <p:nvPr/>
        </p:nvSpPr>
        <p:spPr>
          <a:xfrm rot="0">
            <a:off x="2295179" y="695325"/>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2781300" cy="1085850"/>
            <a:chOff x="0" y="0"/>
            <a:chExt cx="732523" cy="285985"/>
          </a:xfrm>
        </p:grpSpPr>
        <p:sp>
          <p:nvSpPr>
            <p:cNvPr name="Freeform 5" id="5"/>
            <p:cNvSpPr/>
            <p:nvPr/>
          </p:nvSpPr>
          <p:spPr>
            <a:xfrm flipH="false" flipV="false" rot="0">
              <a:off x="0" y="0"/>
              <a:ext cx="732523" cy="285985"/>
            </a:xfrm>
            <a:custGeom>
              <a:avLst/>
              <a:gdLst/>
              <a:ahLst/>
              <a:cxnLst/>
              <a:rect r="r" b="b" t="t" l="l"/>
              <a:pathLst>
                <a:path h="285985" w="732523">
                  <a:moveTo>
                    <a:pt x="0" y="0"/>
                  </a:moveTo>
                  <a:lnTo>
                    <a:pt x="732523" y="0"/>
                  </a:lnTo>
                  <a:lnTo>
                    <a:pt x="732523" y="285985"/>
                  </a:lnTo>
                  <a:lnTo>
                    <a:pt x="0" y="285985"/>
                  </a:lnTo>
                  <a:close/>
                </a:path>
              </a:pathLst>
            </a:custGeom>
            <a:solidFill>
              <a:srgbClr val="A20000"/>
            </a:solidFill>
          </p:spPr>
        </p:sp>
        <p:sp>
          <p:nvSpPr>
            <p:cNvPr name="TextBox 6" id="6"/>
            <p:cNvSpPr txBox="true"/>
            <p:nvPr/>
          </p:nvSpPr>
          <p:spPr>
            <a:xfrm>
              <a:off x="0" y="-66675"/>
              <a:ext cx="732523" cy="352660"/>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457200" y="-209550"/>
            <a:ext cx="2952750" cy="914400"/>
            <a:chOff x="0" y="0"/>
            <a:chExt cx="2519680" cy="780288"/>
          </a:xfrm>
        </p:grpSpPr>
        <p:sp>
          <p:nvSpPr>
            <p:cNvPr name="Freeform 8" id="8"/>
            <p:cNvSpPr/>
            <p:nvPr/>
          </p:nvSpPr>
          <p:spPr>
            <a:xfrm flipH="false" flipV="false" rot="0">
              <a:off x="0" y="0"/>
              <a:ext cx="2519680" cy="780288"/>
            </a:xfrm>
            <a:custGeom>
              <a:avLst/>
              <a:gdLst/>
              <a:ahLst/>
              <a:cxnLst/>
              <a:rect r="r" b="b" t="t" l="l"/>
              <a:pathLst>
                <a:path h="780288" w="2519680">
                  <a:moveTo>
                    <a:pt x="0" y="0"/>
                  </a:moveTo>
                  <a:lnTo>
                    <a:pt x="2519680" y="0"/>
                  </a:lnTo>
                  <a:lnTo>
                    <a:pt x="2519680" y="780288"/>
                  </a:lnTo>
                  <a:lnTo>
                    <a:pt x="0" y="78028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2519680" cy="84696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742950" y="845820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085850" y="8629650"/>
            <a:ext cx="2838450" cy="28384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13" id="13"/>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5400000">
            <a:off x="266700" y="46101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5400000">
            <a:off x="266700" y="49149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5400000">
            <a:off x="266700" y="52197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5400000">
            <a:off x="266700" y="55245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610600" y="495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8915400" y="495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9220200" y="495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9525000" y="495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861060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91540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22020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952500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400000">
            <a:off x="17868900" y="46101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5400000">
            <a:off x="17868900" y="49149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5400000">
            <a:off x="17868900" y="52197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5400000">
            <a:off x="17868900" y="55245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1028700" y="2454030"/>
            <a:ext cx="5010846" cy="556872"/>
          </a:xfrm>
          <a:prstGeom prst="rect">
            <a:avLst/>
          </a:prstGeom>
        </p:spPr>
        <p:txBody>
          <a:bodyPr anchor="t" rtlCol="false" tIns="0" lIns="0" bIns="0" rIns="0">
            <a:spAutoFit/>
          </a:bodyPr>
          <a:lstStyle/>
          <a:p>
            <a:pPr algn="l" marL="0" indent="0" lvl="0">
              <a:lnSpc>
                <a:spcPts val="4415"/>
              </a:lnSpc>
              <a:spcBef>
                <a:spcPct val="0"/>
              </a:spcBef>
            </a:pPr>
            <a:r>
              <a:rPr lang="en-US" sz="3154" spc="-63">
                <a:solidFill>
                  <a:srgbClr val="FDFEFF"/>
                </a:solidFill>
                <a:latin typeface="Poppins"/>
                <a:ea typeface="Poppins"/>
                <a:cs typeface="Poppins"/>
                <a:sym typeface="Poppins"/>
              </a:rPr>
              <a:t>Net-Classroom</a:t>
            </a:r>
          </a:p>
        </p:txBody>
      </p:sp>
      <p:sp>
        <p:nvSpPr>
          <p:cNvPr name="TextBox 31" id="31"/>
          <p:cNvSpPr txBox="true"/>
          <p:nvPr/>
        </p:nvSpPr>
        <p:spPr>
          <a:xfrm rot="0">
            <a:off x="1028700" y="3086032"/>
            <a:ext cx="12037241" cy="4124460"/>
          </a:xfrm>
          <a:prstGeom prst="rect">
            <a:avLst/>
          </a:prstGeom>
        </p:spPr>
        <p:txBody>
          <a:bodyPr anchor="t" rtlCol="false" tIns="0" lIns="0" bIns="0" rIns="0">
            <a:spAutoFit/>
          </a:bodyPr>
          <a:lstStyle/>
          <a:p>
            <a:pPr algn="l">
              <a:lnSpc>
                <a:spcPts val="14322"/>
              </a:lnSpc>
            </a:pPr>
            <a:r>
              <a:rPr lang="en-US" sz="14322" b="true">
                <a:solidFill>
                  <a:srgbClr val="FDFEFF"/>
                </a:solidFill>
                <a:latin typeface="Agrandir Bold"/>
                <a:ea typeface="Agrandir Bold"/>
                <a:cs typeface="Agrandir Bold"/>
                <a:sym typeface="Agrandir Bold"/>
              </a:rPr>
              <a:t>THANK </a:t>
            </a:r>
          </a:p>
          <a:p>
            <a:pPr algn="l" marL="0" indent="0" lvl="0">
              <a:lnSpc>
                <a:spcPts val="14322"/>
              </a:lnSpc>
            </a:pPr>
            <a:r>
              <a:rPr lang="en-US" b="true" sz="14322">
                <a:solidFill>
                  <a:srgbClr val="FDFEFF"/>
                </a:solidFill>
                <a:latin typeface="Agrandir Bold"/>
                <a:ea typeface="Agrandir Bold"/>
                <a:cs typeface="Agrandir Bold"/>
                <a:sym typeface="Agrandir Bold"/>
              </a:rPr>
              <a:t>YOU</a:t>
            </a:r>
          </a:p>
        </p:txBody>
      </p:sp>
      <p:sp>
        <p:nvSpPr>
          <p:cNvPr name="Freeform 32" id="32"/>
          <p:cNvSpPr/>
          <p:nvPr/>
        </p:nvSpPr>
        <p:spPr>
          <a:xfrm flipH="false" flipV="false" rot="0">
            <a:off x="1028700" y="7336908"/>
            <a:ext cx="1065464" cy="994877"/>
          </a:xfrm>
          <a:custGeom>
            <a:avLst/>
            <a:gdLst/>
            <a:ahLst/>
            <a:cxnLst/>
            <a:rect r="r" b="b" t="t" l="l"/>
            <a:pathLst>
              <a:path h="994877" w="1065464">
                <a:moveTo>
                  <a:pt x="0" y="0"/>
                </a:moveTo>
                <a:lnTo>
                  <a:pt x="1065464" y="0"/>
                </a:lnTo>
                <a:lnTo>
                  <a:pt x="1065464" y="994877"/>
                </a:lnTo>
                <a:lnTo>
                  <a:pt x="0" y="994877"/>
                </a:lnTo>
                <a:lnTo>
                  <a:pt x="0" y="0"/>
                </a:lnTo>
                <a:close/>
              </a:path>
            </a:pathLst>
          </a:custGeom>
          <a:blipFill>
            <a:blip r:embed="rId9"/>
            <a:stretch>
              <a:fillRect l="0" t="0" r="0" b="0"/>
            </a:stretch>
          </a:blipFill>
        </p:spPr>
      </p:sp>
      <p:sp>
        <p:nvSpPr>
          <p:cNvPr name="TextBox 33" id="33"/>
          <p:cNvSpPr txBox="true"/>
          <p:nvPr/>
        </p:nvSpPr>
        <p:spPr>
          <a:xfrm rot="0">
            <a:off x="2331944" y="7327383"/>
            <a:ext cx="5267439" cy="904809"/>
          </a:xfrm>
          <a:prstGeom prst="rect">
            <a:avLst/>
          </a:prstGeom>
        </p:spPr>
        <p:txBody>
          <a:bodyPr anchor="t" rtlCol="false" tIns="0" lIns="0" bIns="0" rIns="0">
            <a:spAutoFit/>
          </a:bodyPr>
          <a:lstStyle/>
          <a:p>
            <a:pPr algn="l">
              <a:lnSpc>
                <a:spcPts val="3532"/>
              </a:lnSpc>
            </a:pPr>
            <a:r>
              <a:rPr lang="en-US" sz="2943">
                <a:solidFill>
                  <a:srgbClr val="FFFFFF"/>
                </a:solidFill>
                <a:latin typeface="Fredoka"/>
                <a:ea typeface="Fredoka"/>
                <a:cs typeface="Fredoka"/>
                <a:sym typeface="Fredoka"/>
              </a:rPr>
              <a:t>CSE-3111: COMPUTER</a:t>
            </a:r>
          </a:p>
          <a:p>
            <a:pPr algn="l">
              <a:lnSpc>
                <a:spcPts val="3532"/>
              </a:lnSpc>
            </a:pPr>
            <a:r>
              <a:rPr lang="en-US" sz="2943">
                <a:solidFill>
                  <a:srgbClr val="FFFFFF"/>
                </a:solidFill>
                <a:latin typeface="Fredoka"/>
                <a:ea typeface="Fredoka"/>
                <a:cs typeface="Fredoka"/>
                <a:sym typeface="Fredoka"/>
              </a:rPr>
              <a:t>NETWORKING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077200" y="0"/>
            <a:ext cx="2133600" cy="381000"/>
            <a:chOff x="0" y="0"/>
            <a:chExt cx="561936" cy="100346"/>
          </a:xfrm>
        </p:grpSpPr>
        <p:sp>
          <p:nvSpPr>
            <p:cNvPr name="Freeform 5" id="5"/>
            <p:cNvSpPr/>
            <p:nvPr/>
          </p:nvSpPr>
          <p:spPr>
            <a:xfrm flipH="false" flipV="false" rot="0">
              <a:off x="0" y="0"/>
              <a:ext cx="561936" cy="100346"/>
            </a:xfrm>
            <a:custGeom>
              <a:avLst/>
              <a:gdLst/>
              <a:ahLst/>
              <a:cxnLst/>
              <a:rect r="r" b="b" t="t" l="l"/>
              <a:pathLst>
                <a:path h="100346" w="561936">
                  <a:moveTo>
                    <a:pt x="0" y="0"/>
                  </a:moveTo>
                  <a:lnTo>
                    <a:pt x="561936" y="0"/>
                  </a:lnTo>
                  <a:lnTo>
                    <a:pt x="561936" y="100346"/>
                  </a:lnTo>
                  <a:lnTo>
                    <a:pt x="0" y="100346"/>
                  </a:lnTo>
                  <a:close/>
                </a:path>
              </a:pathLst>
            </a:custGeom>
            <a:solidFill>
              <a:srgbClr val="A20000"/>
            </a:solidFill>
          </p:spPr>
        </p:sp>
        <p:sp>
          <p:nvSpPr>
            <p:cNvPr name="TextBox 6" id="6"/>
            <p:cNvSpPr txBox="true"/>
            <p:nvPr/>
          </p:nvSpPr>
          <p:spPr>
            <a:xfrm>
              <a:off x="0" y="-66675"/>
              <a:ext cx="561936" cy="167021"/>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8077200" y="9906000"/>
            <a:ext cx="2133600" cy="381000"/>
            <a:chOff x="0" y="0"/>
            <a:chExt cx="561936" cy="100346"/>
          </a:xfrm>
        </p:grpSpPr>
        <p:sp>
          <p:nvSpPr>
            <p:cNvPr name="Freeform 8" id="8"/>
            <p:cNvSpPr/>
            <p:nvPr/>
          </p:nvSpPr>
          <p:spPr>
            <a:xfrm flipH="false" flipV="false" rot="0">
              <a:off x="0" y="0"/>
              <a:ext cx="561936" cy="100346"/>
            </a:xfrm>
            <a:custGeom>
              <a:avLst/>
              <a:gdLst/>
              <a:ahLst/>
              <a:cxnLst/>
              <a:rect r="r" b="b" t="t" l="l"/>
              <a:pathLst>
                <a:path h="100346" w="561936">
                  <a:moveTo>
                    <a:pt x="0" y="0"/>
                  </a:moveTo>
                  <a:lnTo>
                    <a:pt x="561936" y="0"/>
                  </a:lnTo>
                  <a:lnTo>
                    <a:pt x="561936" y="100346"/>
                  </a:lnTo>
                  <a:lnTo>
                    <a:pt x="0" y="100346"/>
                  </a:lnTo>
                  <a:close/>
                </a:path>
              </a:pathLst>
            </a:custGeom>
            <a:solidFill>
              <a:srgbClr val="A20000"/>
            </a:solidFill>
          </p:spPr>
        </p:sp>
        <p:sp>
          <p:nvSpPr>
            <p:cNvPr name="TextBox 9" id="9"/>
            <p:cNvSpPr txBox="true"/>
            <p:nvPr/>
          </p:nvSpPr>
          <p:spPr>
            <a:xfrm>
              <a:off x="0" y="-66675"/>
              <a:ext cx="561936" cy="167021"/>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77152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7632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8112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8592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44967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675447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705927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364075" y="95250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09650" y="10096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6916400" y="10096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20" id="20"/>
          <p:cNvSpPr/>
          <p:nvPr/>
        </p:nvSpPr>
        <p:spPr>
          <a:xfrm>
            <a:off x="438150" y="504825"/>
            <a:ext cx="1733550" cy="0"/>
          </a:xfrm>
          <a:prstGeom prst="line">
            <a:avLst/>
          </a:prstGeom>
          <a:ln cap="flat" w="19050">
            <a:solidFill>
              <a:srgbClr val="FDFEFF"/>
            </a:solidFill>
            <a:prstDash val="solid"/>
            <a:headEnd type="none" len="sm" w="sm"/>
            <a:tailEnd type="none" len="sm" w="sm"/>
          </a:ln>
        </p:spPr>
      </p:sp>
      <p:sp>
        <p:nvSpPr>
          <p:cNvPr name="AutoShape 21" id="21"/>
          <p:cNvSpPr/>
          <p:nvPr/>
        </p:nvSpPr>
        <p:spPr>
          <a:xfrm>
            <a:off x="438150" y="9782175"/>
            <a:ext cx="1733550" cy="0"/>
          </a:xfrm>
          <a:prstGeom prst="line">
            <a:avLst/>
          </a:prstGeom>
          <a:ln cap="flat" w="19050">
            <a:solidFill>
              <a:srgbClr val="FDFEFF"/>
            </a:solidFill>
            <a:prstDash val="solid"/>
            <a:headEnd type="none" len="sm" w="sm"/>
            <a:tailEnd type="none" len="sm" w="sm"/>
          </a:ln>
        </p:spPr>
      </p:sp>
      <p:sp>
        <p:nvSpPr>
          <p:cNvPr name="AutoShape 22" id="22"/>
          <p:cNvSpPr/>
          <p:nvPr/>
        </p:nvSpPr>
        <p:spPr>
          <a:xfrm>
            <a:off x="16116300" y="504825"/>
            <a:ext cx="1733550" cy="0"/>
          </a:xfrm>
          <a:prstGeom prst="line">
            <a:avLst/>
          </a:prstGeom>
          <a:ln cap="flat" w="19050">
            <a:solidFill>
              <a:srgbClr val="FDFEFF"/>
            </a:solidFill>
            <a:prstDash val="solid"/>
            <a:headEnd type="none" len="sm" w="sm"/>
            <a:tailEnd type="none" len="sm" w="sm"/>
          </a:ln>
        </p:spPr>
      </p:sp>
      <p:sp>
        <p:nvSpPr>
          <p:cNvPr name="AutoShape 23" id="23"/>
          <p:cNvSpPr/>
          <p:nvPr/>
        </p:nvSpPr>
        <p:spPr>
          <a:xfrm>
            <a:off x="16116300" y="9782175"/>
            <a:ext cx="1733550" cy="0"/>
          </a:xfrm>
          <a:prstGeom prst="line">
            <a:avLst/>
          </a:prstGeom>
          <a:ln cap="flat" w="19050">
            <a:solidFill>
              <a:srgbClr val="FDFEFF"/>
            </a:solidFill>
            <a:prstDash val="solid"/>
            <a:headEnd type="none" len="sm" w="sm"/>
            <a:tailEnd type="none" len="sm" w="sm"/>
          </a:ln>
        </p:spPr>
      </p:sp>
      <p:sp>
        <p:nvSpPr>
          <p:cNvPr name="Freeform 24" id="24"/>
          <p:cNvSpPr/>
          <p:nvPr/>
        </p:nvSpPr>
        <p:spPr>
          <a:xfrm flipH="false" flipV="false" rot="0">
            <a:off x="1078740" y="3195344"/>
            <a:ext cx="366780" cy="366780"/>
          </a:xfrm>
          <a:custGeom>
            <a:avLst/>
            <a:gdLst/>
            <a:ahLst/>
            <a:cxnLst/>
            <a:rect r="r" b="b" t="t" l="l"/>
            <a:pathLst>
              <a:path h="366780" w="366780">
                <a:moveTo>
                  <a:pt x="0" y="0"/>
                </a:moveTo>
                <a:lnTo>
                  <a:pt x="366781" y="0"/>
                </a:lnTo>
                <a:lnTo>
                  <a:pt x="366781" y="366780"/>
                </a:lnTo>
                <a:lnTo>
                  <a:pt x="0" y="366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078740" y="6891044"/>
            <a:ext cx="366780" cy="366780"/>
          </a:xfrm>
          <a:custGeom>
            <a:avLst/>
            <a:gdLst/>
            <a:ahLst/>
            <a:cxnLst/>
            <a:rect r="r" b="b" t="t" l="l"/>
            <a:pathLst>
              <a:path h="366780" w="366780">
                <a:moveTo>
                  <a:pt x="0" y="0"/>
                </a:moveTo>
                <a:lnTo>
                  <a:pt x="366781" y="0"/>
                </a:lnTo>
                <a:lnTo>
                  <a:pt x="366781" y="366780"/>
                </a:lnTo>
                <a:lnTo>
                  <a:pt x="0" y="366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1078740" y="8401241"/>
            <a:ext cx="366780" cy="366780"/>
          </a:xfrm>
          <a:custGeom>
            <a:avLst/>
            <a:gdLst/>
            <a:ahLst/>
            <a:cxnLst/>
            <a:rect r="r" b="b" t="t" l="l"/>
            <a:pathLst>
              <a:path h="366780" w="366780">
                <a:moveTo>
                  <a:pt x="0" y="0"/>
                </a:moveTo>
                <a:lnTo>
                  <a:pt x="366781" y="0"/>
                </a:lnTo>
                <a:lnTo>
                  <a:pt x="366781" y="366780"/>
                </a:lnTo>
                <a:lnTo>
                  <a:pt x="0" y="366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10800000">
            <a:off x="1212090" y="3273959"/>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10800000">
            <a:off x="1212090" y="6969659"/>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10800000">
            <a:off x="1212090" y="8479856"/>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078740" y="3953920"/>
            <a:ext cx="366780" cy="366780"/>
          </a:xfrm>
          <a:custGeom>
            <a:avLst/>
            <a:gdLst/>
            <a:ahLst/>
            <a:cxnLst/>
            <a:rect r="r" b="b" t="t" l="l"/>
            <a:pathLst>
              <a:path h="366780" w="366780">
                <a:moveTo>
                  <a:pt x="0" y="0"/>
                </a:moveTo>
                <a:lnTo>
                  <a:pt x="366781" y="0"/>
                </a:lnTo>
                <a:lnTo>
                  <a:pt x="366781" y="366781"/>
                </a:lnTo>
                <a:lnTo>
                  <a:pt x="0" y="3667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10800000">
            <a:off x="1212090" y="4032535"/>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1057275" y="4711226"/>
            <a:ext cx="366780" cy="366780"/>
          </a:xfrm>
          <a:custGeom>
            <a:avLst/>
            <a:gdLst/>
            <a:ahLst/>
            <a:cxnLst/>
            <a:rect r="r" b="b" t="t" l="l"/>
            <a:pathLst>
              <a:path h="366780" w="366780">
                <a:moveTo>
                  <a:pt x="0" y="0"/>
                </a:moveTo>
                <a:lnTo>
                  <a:pt x="366780" y="0"/>
                </a:lnTo>
                <a:lnTo>
                  <a:pt x="366780" y="366780"/>
                </a:lnTo>
                <a:lnTo>
                  <a:pt x="0" y="366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10800000">
            <a:off x="1190625" y="4789841"/>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057275" y="5468531"/>
            <a:ext cx="366780" cy="366780"/>
          </a:xfrm>
          <a:custGeom>
            <a:avLst/>
            <a:gdLst/>
            <a:ahLst/>
            <a:cxnLst/>
            <a:rect r="r" b="b" t="t" l="l"/>
            <a:pathLst>
              <a:path h="366780" w="366780">
                <a:moveTo>
                  <a:pt x="0" y="0"/>
                </a:moveTo>
                <a:lnTo>
                  <a:pt x="366780" y="0"/>
                </a:lnTo>
                <a:lnTo>
                  <a:pt x="366780" y="366781"/>
                </a:lnTo>
                <a:lnTo>
                  <a:pt x="0" y="3667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10800000">
            <a:off x="1190625" y="5547146"/>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1028700" y="6207909"/>
            <a:ext cx="366780" cy="366780"/>
          </a:xfrm>
          <a:custGeom>
            <a:avLst/>
            <a:gdLst/>
            <a:ahLst/>
            <a:cxnLst/>
            <a:rect r="r" b="b" t="t" l="l"/>
            <a:pathLst>
              <a:path h="366780" w="366780">
                <a:moveTo>
                  <a:pt x="0" y="0"/>
                </a:moveTo>
                <a:lnTo>
                  <a:pt x="366780" y="0"/>
                </a:lnTo>
                <a:lnTo>
                  <a:pt x="366780" y="366781"/>
                </a:lnTo>
                <a:lnTo>
                  <a:pt x="0" y="3667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10800000">
            <a:off x="1162050" y="6286524"/>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057275" y="7648349"/>
            <a:ext cx="366780" cy="366780"/>
          </a:xfrm>
          <a:custGeom>
            <a:avLst/>
            <a:gdLst/>
            <a:ahLst/>
            <a:cxnLst/>
            <a:rect r="r" b="b" t="t" l="l"/>
            <a:pathLst>
              <a:path h="366780" w="366780">
                <a:moveTo>
                  <a:pt x="0" y="0"/>
                </a:moveTo>
                <a:lnTo>
                  <a:pt x="366780" y="0"/>
                </a:lnTo>
                <a:lnTo>
                  <a:pt x="366780" y="366781"/>
                </a:lnTo>
                <a:lnTo>
                  <a:pt x="0" y="3667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10800000">
            <a:off x="1190625" y="7726964"/>
            <a:ext cx="133350" cy="209550"/>
          </a:xfrm>
          <a:custGeom>
            <a:avLst/>
            <a:gdLst/>
            <a:ahLst/>
            <a:cxnLst/>
            <a:rect r="r" b="b" t="t" l="l"/>
            <a:pathLst>
              <a:path h="209550" w="133350">
                <a:moveTo>
                  <a:pt x="0" y="0"/>
                </a:moveTo>
                <a:lnTo>
                  <a:pt x="133350" y="0"/>
                </a:lnTo>
                <a:lnTo>
                  <a:pt x="133350" y="209550"/>
                </a:lnTo>
                <a:lnTo>
                  <a:pt x="0" y="209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40" id="40"/>
          <p:cNvGrpSpPr/>
          <p:nvPr/>
        </p:nvGrpSpPr>
        <p:grpSpPr>
          <a:xfrm rot="0">
            <a:off x="9864603" y="1823144"/>
            <a:ext cx="7499472" cy="6352494"/>
            <a:chOff x="0" y="0"/>
            <a:chExt cx="2374900" cy="2011680"/>
          </a:xfrm>
        </p:grpSpPr>
        <p:sp>
          <p:nvSpPr>
            <p:cNvPr name="Freeform 41" id="41"/>
            <p:cNvSpPr/>
            <p:nvPr/>
          </p:nvSpPr>
          <p:spPr>
            <a:xfrm flipH="false" flipV="false" rot="0">
              <a:off x="-796" y="-1270"/>
              <a:ext cx="2374505" cy="2007870"/>
            </a:xfrm>
            <a:custGeom>
              <a:avLst/>
              <a:gdLst/>
              <a:ahLst/>
              <a:cxnLst/>
              <a:rect r="r" b="b" t="t" l="l"/>
              <a:pathLst>
                <a:path h="2007870" w="2374505">
                  <a:moveTo>
                    <a:pt x="2374426" y="1776730"/>
                  </a:moveTo>
                  <a:cubicBezTo>
                    <a:pt x="2373156" y="1275080"/>
                    <a:pt x="2357916" y="596900"/>
                    <a:pt x="2357916" y="96520"/>
                  </a:cubicBezTo>
                  <a:cubicBezTo>
                    <a:pt x="2357916" y="88900"/>
                    <a:pt x="2359186" y="81280"/>
                    <a:pt x="2359186" y="74930"/>
                  </a:cubicBezTo>
                  <a:cubicBezTo>
                    <a:pt x="2357916" y="73660"/>
                    <a:pt x="2356646" y="73660"/>
                    <a:pt x="2355376" y="72390"/>
                  </a:cubicBezTo>
                  <a:cubicBezTo>
                    <a:pt x="2355376" y="72390"/>
                    <a:pt x="2354106" y="73660"/>
                    <a:pt x="2354106" y="74930"/>
                  </a:cubicBezTo>
                  <a:cubicBezTo>
                    <a:pt x="2351566" y="81280"/>
                    <a:pt x="2346486" y="81280"/>
                    <a:pt x="2341406" y="81280"/>
                  </a:cubicBezTo>
                  <a:cubicBezTo>
                    <a:pt x="2335056" y="80010"/>
                    <a:pt x="2328706" y="73660"/>
                    <a:pt x="2321086" y="76200"/>
                  </a:cubicBezTo>
                  <a:cubicBezTo>
                    <a:pt x="2318546" y="77470"/>
                    <a:pt x="2313466" y="74930"/>
                    <a:pt x="2312196" y="72390"/>
                  </a:cubicBezTo>
                  <a:cubicBezTo>
                    <a:pt x="2308386" y="67310"/>
                    <a:pt x="2303306" y="67310"/>
                    <a:pt x="2298226" y="69850"/>
                  </a:cubicBezTo>
                  <a:cubicBezTo>
                    <a:pt x="2295686" y="71120"/>
                    <a:pt x="2293146" y="69850"/>
                    <a:pt x="2290606" y="69850"/>
                  </a:cubicBezTo>
                  <a:cubicBezTo>
                    <a:pt x="2286796" y="69850"/>
                    <a:pt x="2281716" y="68580"/>
                    <a:pt x="2277906" y="67310"/>
                  </a:cubicBezTo>
                  <a:cubicBezTo>
                    <a:pt x="2276636" y="67310"/>
                    <a:pt x="2274096" y="66040"/>
                    <a:pt x="2272826" y="66040"/>
                  </a:cubicBezTo>
                  <a:cubicBezTo>
                    <a:pt x="2269016" y="64770"/>
                    <a:pt x="2265206" y="60960"/>
                    <a:pt x="2261396" y="66040"/>
                  </a:cubicBezTo>
                  <a:cubicBezTo>
                    <a:pt x="2261396" y="66040"/>
                    <a:pt x="2258856" y="66040"/>
                    <a:pt x="2257586" y="64770"/>
                  </a:cubicBezTo>
                  <a:cubicBezTo>
                    <a:pt x="2256316" y="62230"/>
                    <a:pt x="2255046" y="58420"/>
                    <a:pt x="2253776" y="55880"/>
                  </a:cubicBezTo>
                  <a:cubicBezTo>
                    <a:pt x="2251236" y="52070"/>
                    <a:pt x="2251236" y="45720"/>
                    <a:pt x="2247426" y="43180"/>
                  </a:cubicBezTo>
                  <a:cubicBezTo>
                    <a:pt x="2244886" y="41910"/>
                    <a:pt x="2243616" y="40640"/>
                    <a:pt x="2242346" y="38100"/>
                  </a:cubicBezTo>
                  <a:cubicBezTo>
                    <a:pt x="2242346" y="36830"/>
                    <a:pt x="2239806" y="35560"/>
                    <a:pt x="2239806" y="34290"/>
                  </a:cubicBezTo>
                  <a:lnTo>
                    <a:pt x="2235996" y="30480"/>
                  </a:lnTo>
                  <a:cubicBezTo>
                    <a:pt x="2234726" y="27940"/>
                    <a:pt x="2233456" y="24130"/>
                    <a:pt x="2230916" y="22860"/>
                  </a:cubicBezTo>
                  <a:cubicBezTo>
                    <a:pt x="2225836" y="19050"/>
                    <a:pt x="2224566" y="13970"/>
                    <a:pt x="2227106" y="7620"/>
                  </a:cubicBezTo>
                  <a:cubicBezTo>
                    <a:pt x="2223296" y="6350"/>
                    <a:pt x="2220756" y="3810"/>
                    <a:pt x="2216946" y="3810"/>
                  </a:cubicBezTo>
                  <a:cubicBezTo>
                    <a:pt x="2201706" y="5080"/>
                    <a:pt x="2185196" y="7620"/>
                    <a:pt x="2169956" y="8890"/>
                  </a:cubicBezTo>
                  <a:cubicBezTo>
                    <a:pt x="2167416" y="8890"/>
                    <a:pt x="2163606" y="10160"/>
                    <a:pt x="2162336" y="11430"/>
                  </a:cubicBezTo>
                  <a:cubicBezTo>
                    <a:pt x="2152176" y="17780"/>
                    <a:pt x="2142016" y="12700"/>
                    <a:pt x="2131856" y="11430"/>
                  </a:cubicBezTo>
                  <a:cubicBezTo>
                    <a:pt x="2124236" y="11430"/>
                    <a:pt x="2116616" y="7620"/>
                    <a:pt x="2108996" y="6350"/>
                  </a:cubicBezTo>
                  <a:cubicBezTo>
                    <a:pt x="2100106" y="5080"/>
                    <a:pt x="2092486" y="6350"/>
                    <a:pt x="2083596" y="5080"/>
                  </a:cubicBezTo>
                  <a:cubicBezTo>
                    <a:pt x="2082326" y="5080"/>
                    <a:pt x="2081056" y="3810"/>
                    <a:pt x="2079786" y="2540"/>
                  </a:cubicBezTo>
                  <a:cubicBezTo>
                    <a:pt x="2077246" y="-1270"/>
                    <a:pt x="2072166" y="0"/>
                    <a:pt x="2069626" y="1270"/>
                  </a:cubicBezTo>
                  <a:cubicBezTo>
                    <a:pt x="2065816" y="3810"/>
                    <a:pt x="2064546" y="7620"/>
                    <a:pt x="2062006" y="11430"/>
                  </a:cubicBezTo>
                  <a:cubicBezTo>
                    <a:pt x="2055656" y="12700"/>
                    <a:pt x="2046766" y="13970"/>
                    <a:pt x="2040416" y="17780"/>
                  </a:cubicBezTo>
                  <a:cubicBezTo>
                    <a:pt x="2035336" y="20320"/>
                    <a:pt x="2032796" y="21590"/>
                    <a:pt x="2028986" y="19050"/>
                  </a:cubicBezTo>
                  <a:lnTo>
                    <a:pt x="2027716" y="20320"/>
                  </a:lnTo>
                  <a:cubicBezTo>
                    <a:pt x="2030256" y="22860"/>
                    <a:pt x="2031526" y="26670"/>
                    <a:pt x="2034066" y="29210"/>
                  </a:cubicBezTo>
                  <a:cubicBezTo>
                    <a:pt x="2030256" y="30480"/>
                    <a:pt x="2025176" y="33020"/>
                    <a:pt x="2022636" y="31750"/>
                  </a:cubicBezTo>
                  <a:cubicBezTo>
                    <a:pt x="2016286" y="30480"/>
                    <a:pt x="2013746" y="33020"/>
                    <a:pt x="2008666" y="35560"/>
                  </a:cubicBezTo>
                  <a:cubicBezTo>
                    <a:pt x="2003586" y="39370"/>
                    <a:pt x="1997236" y="41910"/>
                    <a:pt x="1992156" y="44450"/>
                  </a:cubicBezTo>
                  <a:cubicBezTo>
                    <a:pt x="1990886" y="44450"/>
                    <a:pt x="1989616" y="44450"/>
                    <a:pt x="1988346" y="43180"/>
                  </a:cubicBezTo>
                  <a:cubicBezTo>
                    <a:pt x="1987076" y="43180"/>
                    <a:pt x="1985806" y="41910"/>
                    <a:pt x="1985806" y="41910"/>
                  </a:cubicBezTo>
                  <a:cubicBezTo>
                    <a:pt x="1979456" y="44450"/>
                    <a:pt x="1973106" y="46990"/>
                    <a:pt x="1966756" y="44450"/>
                  </a:cubicBezTo>
                  <a:cubicBezTo>
                    <a:pt x="1965486" y="44450"/>
                    <a:pt x="1965486" y="45720"/>
                    <a:pt x="1964216" y="45720"/>
                  </a:cubicBezTo>
                  <a:cubicBezTo>
                    <a:pt x="1956596" y="48260"/>
                    <a:pt x="1951516" y="57150"/>
                    <a:pt x="1941356" y="57150"/>
                  </a:cubicBezTo>
                  <a:cubicBezTo>
                    <a:pt x="1933736" y="57150"/>
                    <a:pt x="1926116" y="63500"/>
                    <a:pt x="1918496" y="63500"/>
                  </a:cubicBezTo>
                  <a:cubicBezTo>
                    <a:pt x="1909606" y="64770"/>
                    <a:pt x="1901986" y="67310"/>
                    <a:pt x="1894366" y="71120"/>
                  </a:cubicBezTo>
                  <a:cubicBezTo>
                    <a:pt x="1891826" y="72390"/>
                    <a:pt x="1889286" y="72390"/>
                    <a:pt x="1888016" y="72390"/>
                  </a:cubicBezTo>
                  <a:cubicBezTo>
                    <a:pt x="1881666" y="69850"/>
                    <a:pt x="1877856" y="73660"/>
                    <a:pt x="1875316" y="77470"/>
                  </a:cubicBezTo>
                  <a:cubicBezTo>
                    <a:pt x="1868966" y="86360"/>
                    <a:pt x="1858806" y="88900"/>
                    <a:pt x="1849916" y="91440"/>
                  </a:cubicBezTo>
                  <a:cubicBezTo>
                    <a:pt x="1838486" y="93980"/>
                    <a:pt x="1827056" y="95250"/>
                    <a:pt x="1815626" y="96520"/>
                  </a:cubicBezTo>
                  <a:cubicBezTo>
                    <a:pt x="1814356" y="96520"/>
                    <a:pt x="1813086" y="100330"/>
                    <a:pt x="1810546" y="101600"/>
                  </a:cubicBezTo>
                  <a:cubicBezTo>
                    <a:pt x="1809276" y="101600"/>
                    <a:pt x="1808006" y="100330"/>
                    <a:pt x="1808006" y="100330"/>
                  </a:cubicBezTo>
                  <a:cubicBezTo>
                    <a:pt x="1801656" y="107950"/>
                    <a:pt x="1797846" y="119380"/>
                    <a:pt x="1785146" y="118110"/>
                  </a:cubicBezTo>
                  <a:lnTo>
                    <a:pt x="1783876" y="118110"/>
                  </a:lnTo>
                  <a:cubicBezTo>
                    <a:pt x="1773716" y="124460"/>
                    <a:pt x="1763556" y="121920"/>
                    <a:pt x="1754666" y="119380"/>
                  </a:cubicBezTo>
                  <a:cubicBezTo>
                    <a:pt x="1752126" y="119380"/>
                    <a:pt x="1748316" y="116840"/>
                    <a:pt x="1747046" y="114300"/>
                  </a:cubicBezTo>
                  <a:cubicBezTo>
                    <a:pt x="1743236" y="106680"/>
                    <a:pt x="1733076" y="104140"/>
                    <a:pt x="1725456" y="106680"/>
                  </a:cubicBezTo>
                  <a:cubicBezTo>
                    <a:pt x="1719106" y="109220"/>
                    <a:pt x="1712756" y="110490"/>
                    <a:pt x="1706406" y="113030"/>
                  </a:cubicBezTo>
                  <a:cubicBezTo>
                    <a:pt x="1696246" y="115570"/>
                    <a:pt x="1687356" y="116840"/>
                    <a:pt x="1677196" y="111760"/>
                  </a:cubicBezTo>
                  <a:cubicBezTo>
                    <a:pt x="1667036" y="106680"/>
                    <a:pt x="1659416" y="110490"/>
                    <a:pt x="1654336" y="121920"/>
                  </a:cubicBezTo>
                  <a:cubicBezTo>
                    <a:pt x="1650526" y="129540"/>
                    <a:pt x="1640366" y="130810"/>
                    <a:pt x="1634016" y="124460"/>
                  </a:cubicBezTo>
                  <a:cubicBezTo>
                    <a:pt x="1630206" y="120650"/>
                    <a:pt x="1627666" y="121920"/>
                    <a:pt x="1623856" y="124460"/>
                  </a:cubicBezTo>
                  <a:lnTo>
                    <a:pt x="1616236" y="132080"/>
                  </a:lnTo>
                  <a:cubicBezTo>
                    <a:pt x="1614966" y="133350"/>
                    <a:pt x="1612426" y="133350"/>
                    <a:pt x="1611156" y="133350"/>
                  </a:cubicBezTo>
                  <a:lnTo>
                    <a:pt x="1603536" y="133350"/>
                  </a:lnTo>
                  <a:cubicBezTo>
                    <a:pt x="1598456" y="133350"/>
                    <a:pt x="1593376" y="132080"/>
                    <a:pt x="1588296" y="130810"/>
                  </a:cubicBezTo>
                  <a:cubicBezTo>
                    <a:pt x="1581946" y="129540"/>
                    <a:pt x="1576866" y="125730"/>
                    <a:pt x="1570516" y="124460"/>
                  </a:cubicBezTo>
                  <a:cubicBezTo>
                    <a:pt x="1560356" y="123190"/>
                    <a:pt x="1557816" y="114300"/>
                    <a:pt x="1554006" y="107950"/>
                  </a:cubicBezTo>
                  <a:cubicBezTo>
                    <a:pt x="1551466" y="104140"/>
                    <a:pt x="1546386" y="99060"/>
                    <a:pt x="1541306" y="100330"/>
                  </a:cubicBezTo>
                  <a:cubicBezTo>
                    <a:pt x="1536226" y="102870"/>
                    <a:pt x="1531146" y="100330"/>
                    <a:pt x="1527336" y="99060"/>
                  </a:cubicBezTo>
                  <a:cubicBezTo>
                    <a:pt x="1526066" y="99060"/>
                    <a:pt x="1523526" y="97790"/>
                    <a:pt x="1522256" y="97790"/>
                  </a:cubicBezTo>
                  <a:cubicBezTo>
                    <a:pt x="1513366" y="95250"/>
                    <a:pt x="1507016" y="100330"/>
                    <a:pt x="1500666" y="106680"/>
                  </a:cubicBezTo>
                  <a:lnTo>
                    <a:pt x="1495586" y="111760"/>
                  </a:lnTo>
                  <a:cubicBezTo>
                    <a:pt x="1494316" y="113030"/>
                    <a:pt x="1494316" y="115570"/>
                    <a:pt x="1493046" y="116840"/>
                  </a:cubicBezTo>
                  <a:cubicBezTo>
                    <a:pt x="1485426" y="123190"/>
                    <a:pt x="1477806" y="120650"/>
                    <a:pt x="1468916" y="116840"/>
                  </a:cubicBezTo>
                  <a:cubicBezTo>
                    <a:pt x="1461296" y="113030"/>
                    <a:pt x="1452406" y="116840"/>
                    <a:pt x="1449866" y="124460"/>
                  </a:cubicBezTo>
                  <a:cubicBezTo>
                    <a:pt x="1448596" y="129540"/>
                    <a:pt x="1447326" y="133350"/>
                    <a:pt x="1440976" y="135890"/>
                  </a:cubicBezTo>
                  <a:cubicBezTo>
                    <a:pt x="1434626" y="139700"/>
                    <a:pt x="1427006" y="142240"/>
                    <a:pt x="1425736" y="151130"/>
                  </a:cubicBezTo>
                  <a:cubicBezTo>
                    <a:pt x="1425736" y="152400"/>
                    <a:pt x="1424466" y="153670"/>
                    <a:pt x="1423196" y="153670"/>
                  </a:cubicBezTo>
                  <a:cubicBezTo>
                    <a:pt x="1419386" y="154940"/>
                    <a:pt x="1416846" y="156210"/>
                    <a:pt x="1413036" y="157480"/>
                  </a:cubicBezTo>
                  <a:lnTo>
                    <a:pt x="1401606" y="157480"/>
                  </a:lnTo>
                  <a:cubicBezTo>
                    <a:pt x="1393986" y="156210"/>
                    <a:pt x="1386366" y="153670"/>
                    <a:pt x="1378746" y="152400"/>
                  </a:cubicBezTo>
                  <a:cubicBezTo>
                    <a:pt x="1369856" y="151130"/>
                    <a:pt x="1362236" y="156210"/>
                    <a:pt x="1353346" y="157480"/>
                  </a:cubicBezTo>
                  <a:lnTo>
                    <a:pt x="1352076" y="158750"/>
                  </a:lnTo>
                  <a:cubicBezTo>
                    <a:pt x="1349536" y="162560"/>
                    <a:pt x="1345726" y="161290"/>
                    <a:pt x="1343186" y="158750"/>
                  </a:cubicBezTo>
                  <a:cubicBezTo>
                    <a:pt x="1338106" y="153670"/>
                    <a:pt x="1329216" y="152400"/>
                    <a:pt x="1322866" y="154940"/>
                  </a:cubicBezTo>
                  <a:cubicBezTo>
                    <a:pt x="1315246" y="158750"/>
                    <a:pt x="1307626" y="161290"/>
                    <a:pt x="1300006" y="163830"/>
                  </a:cubicBezTo>
                  <a:cubicBezTo>
                    <a:pt x="1297466" y="163830"/>
                    <a:pt x="1294926" y="162560"/>
                    <a:pt x="1293656" y="162560"/>
                  </a:cubicBezTo>
                  <a:cubicBezTo>
                    <a:pt x="1291116" y="162560"/>
                    <a:pt x="1287306" y="161290"/>
                    <a:pt x="1286036" y="162560"/>
                  </a:cubicBezTo>
                  <a:cubicBezTo>
                    <a:pt x="1275876" y="170180"/>
                    <a:pt x="1265716" y="167640"/>
                    <a:pt x="1256826" y="162560"/>
                  </a:cubicBezTo>
                  <a:cubicBezTo>
                    <a:pt x="1251746" y="160020"/>
                    <a:pt x="1244126" y="157480"/>
                    <a:pt x="1241586" y="149860"/>
                  </a:cubicBezTo>
                  <a:cubicBezTo>
                    <a:pt x="1240316" y="144780"/>
                    <a:pt x="1235236" y="139700"/>
                    <a:pt x="1231426" y="135890"/>
                  </a:cubicBezTo>
                  <a:cubicBezTo>
                    <a:pt x="1225076" y="129540"/>
                    <a:pt x="1218726" y="120650"/>
                    <a:pt x="1207296" y="120650"/>
                  </a:cubicBezTo>
                  <a:cubicBezTo>
                    <a:pt x="1204756" y="120650"/>
                    <a:pt x="1202216" y="115570"/>
                    <a:pt x="1200946" y="116840"/>
                  </a:cubicBezTo>
                  <a:cubicBezTo>
                    <a:pt x="1195866" y="118110"/>
                    <a:pt x="1195866" y="115570"/>
                    <a:pt x="1193326" y="113030"/>
                  </a:cubicBezTo>
                  <a:cubicBezTo>
                    <a:pt x="1190786" y="110490"/>
                    <a:pt x="1186976" y="107950"/>
                    <a:pt x="1184436" y="104140"/>
                  </a:cubicBezTo>
                  <a:cubicBezTo>
                    <a:pt x="1180626" y="99060"/>
                    <a:pt x="1176816" y="92710"/>
                    <a:pt x="1173006" y="87630"/>
                  </a:cubicBezTo>
                  <a:cubicBezTo>
                    <a:pt x="1169196" y="82550"/>
                    <a:pt x="1166656" y="76200"/>
                    <a:pt x="1162846" y="71120"/>
                  </a:cubicBezTo>
                  <a:cubicBezTo>
                    <a:pt x="1161576" y="69850"/>
                    <a:pt x="1157766" y="68580"/>
                    <a:pt x="1156496" y="69850"/>
                  </a:cubicBezTo>
                  <a:lnTo>
                    <a:pt x="1141256" y="77470"/>
                  </a:lnTo>
                  <a:cubicBezTo>
                    <a:pt x="1138716" y="78740"/>
                    <a:pt x="1137446" y="81280"/>
                    <a:pt x="1136176" y="83820"/>
                  </a:cubicBezTo>
                  <a:lnTo>
                    <a:pt x="1134906" y="82550"/>
                  </a:lnTo>
                  <a:cubicBezTo>
                    <a:pt x="1136176" y="78740"/>
                    <a:pt x="1137446" y="74930"/>
                    <a:pt x="1138716" y="73660"/>
                  </a:cubicBezTo>
                  <a:lnTo>
                    <a:pt x="1123476" y="69850"/>
                  </a:lnTo>
                  <a:cubicBezTo>
                    <a:pt x="1119666" y="68580"/>
                    <a:pt x="1113316" y="68580"/>
                    <a:pt x="1110776" y="68580"/>
                  </a:cubicBezTo>
                  <a:lnTo>
                    <a:pt x="1090456" y="68580"/>
                  </a:lnTo>
                  <a:cubicBezTo>
                    <a:pt x="1082836" y="68580"/>
                    <a:pt x="1076486" y="67310"/>
                    <a:pt x="1068866" y="68580"/>
                  </a:cubicBezTo>
                  <a:cubicBezTo>
                    <a:pt x="1063786" y="69850"/>
                    <a:pt x="1059976" y="67310"/>
                    <a:pt x="1056166" y="64770"/>
                  </a:cubicBezTo>
                  <a:cubicBezTo>
                    <a:pt x="1046006" y="57150"/>
                    <a:pt x="1035846" y="48260"/>
                    <a:pt x="1021876" y="52070"/>
                  </a:cubicBezTo>
                  <a:cubicBezTo>
                    <a:pt x="1020606" y="52070"/>
                    <a:pt x="1018066" y="50800"/>
                    <a:pt x="1016796" y="49530"/>
                  </a:cubicBezTo>
                  <a:cubicBezTo>
                    <a:pt x="1012986" y="48260"/>
                    <a:pt x="1010446" y="45720"/>
                    <a:pt x="1005366" y="43180"/>
                  </a:cubicBezTo>
                  <a:cubicBezTo>
                    <a:pt x="1005366" y="46990"/>
                    <a:pt x="1005366" y="48260"/>
                    <a:pt x="1006636" y="50800"/>
                  </a:cubicBezTo>
                  <a:cubicBezTo>
                    <a:pt x="1004096" y="53340"/>
                    <a:pt x="1002826" y="52070"/>
                    <a:pt x="1001556" y="50800"/>
                  </a:cubicBezTo>
                  <a:cubicBezTo>
                    <a:pt x="1000286" y="52070"/>
                    <a:pt x="999016" y="54610"/>
                    <a:pt x="997746" y="54610"/>
                  </a:cubicBezTo>
                  <a:cubicBezTo>
                    <a:pt x="991396" y="57150"/>
                    <a:pt x="985046" y="58420"/>
                    <a:pt x="978696" y="60960"/>
                  </a:cubicBezTo>
                  <a:cubicBezTo>
                    <a:pt x="976156" y="62230"/>
                    <a:pt x="973616" y="63500"/>
                    <a:pt x="972346" y="64770"/>
                  </a:cubicBezTo>
                  <a:cubicBezTo>
                    <a:pt x="967266" y="68580"/>
                    <a:pt x="963456" y="74930"/>
                    <a:pt x="954566" y="73660"/>
                  </a:cubicBezTo>
                  <a:cubicBezTo>
                    <a:pt x="953296" y="73660"/>
                    <a:pt x="950756" y="76200"/>
                    <a:pt x="948216" y="76200"/>
                  </a:cubicBezTo>
                  <a:cubicBezTo>
                    <a:pt x="945676" y="77470"/>
                    <a:pt x="941866" y="77470"/>
                    <a:pt x="939326" y="78740"/>
                  </a:cubicBezTo>
                  <a:lnTo>
                    <a:pt x="936786" y="78740"/>
                  </a:lnTo>
                  <a:cubicBezTo>
                    <a:pt x="929166" y="81280"/>
                    <a:pt x="922816" y="83820"/>
                    <a:pt x="915196" y="85090"/>
                  </a:cubicBezTo>
                  <a:lnTo>
                    <a:pt x="910116" y="85090"/>
                  </a:lnTo>
                  <a:cubicBezTo>
                    <a:pt x="903766" y="85090"/>
                    <a:pt x="898686" y="83820"/>
                    <a:pt x="892336" y="83820"/>
                  </a:cubicBezTo>
                  <a:cubicBezTo>
                    <a:pt x="885986" y="83820"/>
                    <a:pt x="879636" y="86360"/>
                    <a:pt x="873286" y="86360"/>
                  </a:cubicBezTo>
                  <a:cubicBezTo>
                    <a:pt x="865666" y="86360"/>
                    <a:pt x="856776" y="86360"/>
                    <a:pt x="850426" y="81280"/>
                  </a:cubicBezTo>
                  <a:cubicBezTo>
                    <a:pt x="849156" y="80010"/>
                    <a:pt x="845346" y="80010"/>
                    <a:pt x="842806" y="81280"/>
                  </a:cubicBezTo>
                  <a:cubicBezTo>
                    <a:pt x="833916" y="82550"/>
                    <a:pt x="825026" y="83820"/>
                    <a:pt x="817406" y="86360"/>
                  </a:cubicBezTo>
                  <a:cubicBezTo>
                    <a:pt x="809786" y="88900"/>
                    <a:pt x="805976" y="86360"/>
                    <a:pt x="803436" y="80010"/>
                  </a:cubicBezTo>
                  <a:cubicBezTo>
                    <a:pt x="802166" y="77470"/>
                    <a:pt x="799626" y="74930"/>
                    <a:pt x="797086" y="72390"/>
                  </a:cubicBezTo>
                  <a:cubicBezTo>
                    <a:pt x="793276" y="69850"/>
                    <a:pt x="789466" y="66040"/>
                    <a:pt x="785656" y="66040"/>
                  </a:cubicBezTo>
                  <a:cubicBezTo>
                    <a:pt x="776766" y="66040"/>
                    <a:pt x="771686" y="60960"/>
                    <a:pt x="765336" y="57150"/>
                  </a:cubicBezTo>
                  <a:cubicBezTo>
                    <a:pt x="755176" y="50800"/>
                    <a:pt x="746286" y="43180"/>
                    <a:pt x="733586" y="44450"/>
                  </a:cubicBezTo>
                  <a:lnTo>
                    <a:pt x="733586" y="38100"/>
                  </a:lnTo>
                  <a:cubicBezTo>
                    <a:pt x="736126" y="38100"/>
                    <a:pt x="738666" y="38100"/>
                    <a:pt x="741206" y="36830"/>
                  </a:cubicBezTo>
                  <a:cubicBezTo>
                    <a:pt x="737396" y="34290"/>
                    <a:pt x="737396" y="30480"/>
                    <a:pt x="734856" y="27940"/>
                  </a:cubicBezTo>
                  <a:cubicBezTo>
                    <a:pt x="729776" y="24130"/>
                    <a:pt x="724696" y="22860"/>
                    <a:pt x="719616" y="20320"/>
                  </a:cubicBezTo>
                  <a:cubicBezTo>
                    <a:pt x="715806" y="19050"/>
                    <a:pt x="710726" y="19050"/>
                    <a:pt x="713266" y="25400"/>
                  </a:cubicBezTo>
                  <a:cubicBezTo>
                    <a:pt x="706916" y="26670"/>
                    <a:pt x="701836" y="26670"/>
                    <a:pt x="699296" y="29210"/>
                  </a:cubicBezTo>
                  <a:cubicBezTo>
                    <a:pt x="694216" y="33020"/>
                    <a:pt x="689136" y="30480"/>
                    <a:pt x="685326" y="27940"/>
                  </a:cubicBezTo>
                  <a:cubicBezTo>
                    <a:pt x="682786" y="26670"/>
                    <a:pt x="680246" y="25400"/>
                    <a:pt x="677706" y="26670"/>
                  </a:cubicBezTo>
                  <a:cubicBezTo>
                    <a:pt x="662466" y="34290"/>
                    <a:pt x="647226" y="30480"/>
                    <a:pt x="631986" y="30480"/>
                  </a:cubicBezTo>
                  <a:cubicBezTo>
                    <a:pt x="629446" y="30480"/>
                    <a:pt x="626906" y="29210"/>
                    <a:pt x="623096" y="29210"/>
                  </a:cubicBezTo>
                  <a:cubicBezTo>
                    <a:pt x="618016" y="27940"/>
                    <a:pt x="614206" y="25400"/>
                    <a:pt x="609126" y="24130"/>
                  </a:cubicBezTo>
                  <a:cubicBezTo>
                    <a:pt x="604046" y="22860"/>
                    <a:pt x="597696" y="21590"/>
                    <a:pt x="592616" y="20320"/>
                  </a:cubicBezTo>
                  <a:lnTo>
                    <a:pt x="588806" y="20320"/>
                  </a:lnTo>
                  <a:cubicBezTo>
                    <a:pt x="579916" y="20320"/>
                    <a:pt x="571026" y="21590"/>
                    <a:pt x="563406" y="21590"/>
                  </a:cubicBezTo>
                  <a:cubicBezTo>
                    <a:pt x="557056" y="21590"/>
                    <a:pt x="550706" y="19050"/>
                    <a:pt x="543086" y="17780"/>
                  </a:cubicBezTo>
                  <a:cubicBezTo>
                    <a:pt x="541816" y="7620"/>
                    <a:pt x="531656" y="10160"/>
                    <a:pt x="525306" y="5080"/>
                  </a:cubicBezTo>
                  <a:cubicBezTo>
                    <a:pt x="524036" y="3810"/>
                    <a:pt x="521496" y="5080"/>
                    <a:pt x="520226" y="5080"/>
                  </a:cubicBezTo>
                  <a:cubicBezTo>
                    <a:pt x="512606" y="3810"/>
                    <a:pt x="507526" y="7620"/>
                    <a:pt x="504986" y="13970"/>
                  </a:cubicBezTo>
                  <a:cubicBezTo>
                    <a:pt x="501176" y="20320"/>
                    <a:pt x="491016" y="22860"/>
                    <a:pt x="494826" y="33020"/>
                  </a:cubicBezTo>
                  <a:cubicBezTo>
                    <a:pt x="496096" y="34290"/>
                    <a:pt x="498636" y="35560"/>
                    <a:pt x="499906" y="38100"/>
                  </a:cubicBezTo>
                  <a:cubicBezTo>
                    <a:pt x="499906" y="41910"/>
                    <a:pt x="498636" y="44450"/>
                    <a:pt x="494826" y="43180"/>
                  </a:cubicBezTo>
                  <a:cubicBezTo>
                    <a:pt x="493556" y="43180"/>
                    <a:pt x="492286" y="45720"/>
                    <a:pt x="491016" y="46990"/>
                  </a:cubicBezTo>
                  <a:cubicBezTo>
                    <a:pt x="489746" y="48260"/>
                    <a:pt x="489746" y="50800"/>
                    <a:pt x="488476" y="50800"/>
                  </a:cubicBezTo>
                  <a:cubicBezTo>
                    <a:pt x="480856" y="53340"/>
                    <a:pt x="475776" y="59690"/>
                    <a:pt x="466886" y="58420"/>
                  </a:cubicBezTo>
                  <a:lnTo>
                    <a:pt x="464346" y="58420"/>
                  </a:lnTo>
                  <a:cubicBezTo>
                    <a:pt x="456726" y="64770"/>
                    <a:pt x="449106" y="63500"/>
                    <a:pt x="440216" y="62230"/>
                  </a:cubicBezTo>
                  <a:cubicBezTo>
                    <a:pt x="436406" y="60960"/>
                    <a:pt x="431326" y="62230"/>
                    <a:pt x="426246" y="62230"/>
                  </a:cubicBezTo>
                  <a:cubicBezTo>
                    <a:pt x="422436" y="62230"/>
                    <a:pt x="418626" y="62230"/>
                    <a:pt x="414816" y="59690"/>
                  </a:cubicBezTo>
                  <a:cubicBezTo>
                    <a:pt x="409736" y="57150"/>
                    <a:pt x="404656" y="53340"/>
                    <a:pt x="399576" y="50800"/>
                  </a:cubicBezTo>
                  <a:cubicBezTo>
                    <a:pt x="394496" y="48260"/>
                    <a:pt x="388146" y="48260"/>
                    <a:pt x="388146" y="39370"/>
                  </a:cubicBezTo>
                  <a:cubicBezTo>
                    <a:pt x="388146" y="38100"/>
                    <a:pt x="385606" y="36830"/>
                    <a:pt x="385606" y="35560"/>
                  </a:cubicBezTo>
                  <a:cubicBezTo>
                    <a:pt x="376716" y="43180"/>
                    <a:pt x="369096" y="49530"/>
                    <a:pt x="361476" y="55880"/>
                  </a:cubicBezTo>
                  <a:cubicBezTo>
                    <a:pt x="357666" y="59690"/>
                    <a:pt x="352586" y="64770"/>
                    <a:pt x="355126" y="71120"/>
                  </a:cubicBezTo>
                  <a:cubicBezTo>
                    <a:pt x="355126" y="72390"/>
                    <a:pt x="353856" y="73660"/>
                    <a:pt x="353856" y="74930"/>
                  </a:cubicBezTo>
                  <a:cubicBezTo>
                    <a:pt x="352586" y="77470"/>
                    <a:pt x="351316" y="80010"/>
                    <a:pt x="348776" y="81280"/>
                  </a:cubicBezTo>
                  <a:cubicBezTo>
                    <a:pt x="346236" y="85090"/>
                    <a:pt x="343696" y="88900"/>
                    <a:pt x="341156" y="93980"/>
                  </a:cubicBezTo>
                  <a:lnTo>
                    <a:pt x="333536" y="101600"/>
                  </a:lnTo>
                  <a:cubicBezTo>
                    <a:pt x="330996" y="105410"/>
                    <a:pt x="328456" y="109220"/>
                    <a:pt x="324646" y="111760"/>
                  </a:cubicBezTo>
                  <a:cubicBezTo>
                    <a:pt x="315756" y="119380"/>
                    <a:pt x="306866" y="127000"/>
                    <a:pt x="296706" y="134620"/>
                  </a:cubicBezTo>
                  <a:cubicBezTo>
                    <a:pt x="291626" y="139700"/>
                    <a:pt x="285276" y="143510"/>
                    <a:pt x="280196" y="148590"/>
                  </a:cubicBezTo>
                  <a:cubicBezTo>
                    <a:pt x="271306" y="156210"/>
                    <a:pt x="261146" y="162560"/>
                    <a:pt x="256066" y="173990"/>
                  </a:cubicBezTo>
                  <a:cubicBezTo>
                    <a:pt x="256066" y="175260"/>
                    <a:pt x="253526" y="176530"/>
                    <a:pt x="252256" y="177800"/>
                  </a:cubicBezTo>
                  <a:cubicBezTo>
                    <a:pt x="245906" y="182880"/>
                    <a:pt x="235746" y="182880"/>
                    <a:pt x="235746" y="193040"/>
                  </a:cubicBezTo>
                  <a:cubicBezTo>
                    <a:pt x="225586" y="193040"/>
                    <a:pt x="220506" y="200660"/>
                    <a:pt x="215426" y="207010"/>
                  </a:cubicBezTo>
                  <a:cubicBezTo>
                    <a:pt x="211616" y="212090"/>
                    <a:pt x="207806" y="218440"/>
                    <a:pt x="202726" y="222250"/>
                  </a:cubicBezTo>
                  <a:cubicBezTo>
                    <a:pt x="197646" y="224790"/>
                    <a:pt x="191296" y="223520"/>
                    <a:pt x="184946" y="223520"/>
                  </a:cubicBezTo>
                  <a:cubicBezTo>
                    <a:pt x="182406" y="223520"/>
                    <a:pt x="179866" y="223520"/>
                    <a:pt x="179866" y="224790"/>
                  </a:cubicBezTo>
                  <a:cubicBezTo>
                    <a:pt x="174786" y="229870"/>
                    <a:pt x="168436" y="233680"/>
                    <a:pt x="164626" y="240030"/>
                  </a:cubicBezTo>
                  <a:cubicBezTo>
                    <a:pt x="160816" y="246380"/>
                    <a:pt x="157006" y="250190"/>
                    <a:pt x="150656" y="251460"/>
                  </a:cubicBezTo>
                  <a:cubicBezTo>
                    <a:pt x="144306" y="252730"/>
                    <a:pt x="137956" y="259080"/>
                    <a:pt x="129066" y="255270"/>
                  </a:cubicBezTo>
                  <a:cubicBezTo>
                    <a:pt x="121446" y="252730"/>
                    <a:pt x="112556" y="255270"/>
                    <a:pt x="107476" y="250190"/>
                  </a:cubicBezTo>
                  <a:cubicBezTo>
                    <a:pt x="97316" y="251460"/>
                    <a:pt x="89696" y="254000"/>
                    <a:pt x="80806" y="255270"/>
                  </a:cubicBezTo>
                  <a:cubicBezTo>
                    <a:pt x="70646" y="257810"/>
                    <a:pt x="59216" y="256540"/>
                    <a:pt x="50326" y="264160"/>
                  </a:cubicBezTo>
                  <a:cubicBezTo>
                    <a:pt x="42706" y="270510"/>
                    <a:pt x="36356" y="276860"/>
                    <a:pt x="24926" y="275590"/>
                  </a:cubicBezTo>
                  <a:cubicBezTo>
                    <a:pt x="26196" y="283210"/>
                    <a:pt x="27466" y="289560"/>
                    <a:pt x="28736" y="297180"/>
                  </a:cubicBezTo>
                  <a:cubicBezTo>
                    <a:pt x="31276" y="317500"/>
                    <a:pt x="33816" y="337820"/>
                    <a:pt x="35086" y="358140"/>
                  </a:cubicBezTo>
                  <a:cubicBezTo>
                    <a:pt x="38896" y="383540"/>
                    <a:pt x="40166" y="407670"/>
                    <a:pt x="37626" y="431800"/>
                  </a:cubicBezTo>
                  <a:cubicBezTo>
                    <a:pt x="35086" y="466090"/>
                    <a:pt x="23656" y="1639570"/>
                    <a:pt x="12226" y="1671320"/>
                  </a:cubicBezTo>
                  <a:lnTo>
                    <a:pt x="796" y="1697990"/>
                  </a:lnTo>
                  <a:cubicBezTo>
                    <a:pt x="-1744" y="1704340"/>
                    <a:pt x="2066" y="1708150"/>
                    <a:pt x="8416" y="1709420"/>
                  </a:cubicBezTo>
                  <a:cubicBezTo>
                    <a:pt x="16036" y="1710690"/>
                    <a:pt x="18576" y="1715770"/>
                    <a:pt x="21116" y="1722120"/>
                  </a:cubicBezTo>
                  <a:cubicBezTo>
                    <a:pt x="23656" y="1732280"/>
                    <a:pt x="19846" y="1742440"/>
                    <a:pt x="24926" y="1752600"/>
                  </a:cubicBezTo>
                  <a:cubicBezTo>
                    <a:pt x="27466" y="1757680"/>
                    <a:pt x="24926" y="1766570"/>
                    <a:pt x="23656" y="1774190"/>
                  </a:cubicBezTo>
                  <a:cubicBezTo>
                    <a:pt x="22386" y="1784350"/>
                    <a:pt x="24926" y="1794510"/>
                    <a:pt x="28736" y="1803400"/>
                  </a:cubicBezTo>
                  <a:cubicBezTo>
                    <a:pt x="37626" y="1818640"/>
                    <a:pt x="38896" y="1836420"/>
                    <a:pt x="38896" y="1852930"/>
                  </a:cubicBezTo>
                  <a:cubicBezTo>
                    <a:pt x="38896" y="1856740"/>
                    <a:pt x="40166" y="1860550"/>
                    <a:pt x="41436" y="1863090"/>
                  </a:cubicBezTo>
                  <a:cubicBezTo>
                    <a:pt x="43976" y="1865630"/>
                    <a:pt x="49056" y="1868170"/>
                    <a:pt x="54136" y="1869440"/>
                  </a:cubicBezTo>
                  <a:lnTo>
                    <a:pt x="84616" y="1884680"/>
                  </a:lnTo>
                  <a:cubicBezTo>
                    <a:pt x="98586" y="1892300"/>
                    <a:pt x="110016" y="1891030"/>
                    <a:pt x="122716" y="1882140"/>
                  </a:cubicBezTo>
                  <a:cubicBezTo>
                    <a:pt x="123986" y="1880870"/>
                    <a:pt x="127796" y="1879600"/>
                    <a:pt x="129066" y="1879600"/>
                  </a:cubicBezTo>
                  <a:cubicBezTo>
                    <a:pt x="137956" y="1880870"/>
                    <a:pt x="146846" y="1880870"/>
                    <a:pt x="154466" y="1888490"/>
                  </a:cubicBezTo>
                  <a:cubicBezTo>
                    <a:pt x="163356" y="1896110"/>
                    <a:pt x="176056" y="1901190"/>
                    <a:pt x="186216" y="1907540"/>
                  </a:cubicBezTo>
                  <a:cubicBezTo>
                    <a:pt x="192566" y="1911350"/>
                    <a:pt x="200186" y="1916430"/>
                    <a:pt x="203996" y="1921510"/>
                  </a:cubicBezTo>
                  <a:cubicBezTo>
                    <a:pt x="206536" y="1924050"/>
                    <a:pt x="209076" y="1926590"/>
                    <a:pt x="211616" y="1927860"/>
                  </a:cubicBezTo>
                  <a:cubicBezTo>
                    <a:pt x="225586" y="1932940"/>
                    <a:pt x="233206" y="1945640"/>
                    <a:pt x="242096" y="1955800"/>
                  </a:cubicBezTo>
                  <a:cubicBezTo>
                    <a:pt x="249716" y="1964690"/>
                    <a:pt x="259876" y="1969770"/>
                    <a:pt x="271306" y="1971040"/>
                  </a:cubicBezTo>
                  <a:cubicBezTo>
                    <a:pt x="284006" y="1973580"/>
                    <a:pt x="296706" y="1974850"/>
                    <a:pt x="309406" y="1977390"/>
                  </a:cubicBezTo>
                  <a:cubicBezTo>
                    <a:pt x="314486" y="1978660"/>
                    <a:pt x="320836" y="1979930"/>
                    <a:pt x="325916" y="1982470"/>
                  </a:cubicBezTo>
                  <a:cubicBezTo>
                    <a:pt x="332266" y="1985010"/>
                    <a:pt x="338616" y="1985010"/>
                    <a:pt x="343696" y="1988820"/>
                  </a:cubicBezTo>
                  <a:cubicBezTo>
                    <a:pt x="351316" y="1995170"/>
                    <a:pt x="358936" y="1998980"/>
                    <a:pt x="369096" y="1996440"/>
                  </a:cubicBezTo>
                  <a:cubicBezTo>
                    <a:pt x="372906" y="1995170"/>
                    <a:pt x="377986" y="1997710"/>
                    <a:pt x="381796" y="1998980"/>
                  </a:cubicBezTo>
                  <a:cubicBezTo>
                    <a:pt x="383066" y="1998980"/>
                    <a:pt x="384336" y="2000250"/>
                    <a:pt x="385606" y="2000250"/>
                  </a:cubicBezTo>
                  <a:cubicBezTo>
                    <a:pt x="399576" y="2001520"/>
                    <a:pt x="412276" y="1998980"/>
                    <a:pt x="424976" y="1996440"/>
                  </a:cubicBezTo>
                  <a:cubicBezTo>
                    <a:pt x="430056" y="1995170"/>
                    <a:pt x="435136" y="1993900"/>
                    <a:pt x="440216" y="1991360"/>
                  </a:cubicBezTo>
                  <a:cubicBezTo>
                    <a:pt x="454186" y="1985010"/>
                    <a:pt x="468156" y="1978660"/>
                    <a:pt x="480856" y="1971040"/>
                  </a:cubicBezTo>
                  <a:cubicBezTo>
                    <a:pt x="489746" y="1965960"/>
                    <a:pt x="498636" y="1960880"/>
                    <a:pt x="508796" y="1965960"/>
                  </a:cubicBezTo>
                  <a:lnTo>
                    <a:pt x="513876" y="1965960"/>
                  </a:lnTo>
                  <a:cubicBezTo>
                    <a:pt x="522766" y="1965960"/>
                    <a:pt x="531656" y="1964690"/>
                    <a:pt x="539276" y="1963420"/>
                  </a:cubicBezTo>
                  <a:cubicBezTo>
                    <a:pt x="540546" y="1963420"/>
                    <a:pt x="543086" y="1963420"/>
                    <a:pt x="543086" y="1962150"/>
                  </a:cubicBezTo>
                  <a:cubicBezTo>
                    <a:pt x="546896" y="1957070"/>
                    <a:pt x="553246" y="1957070"/>
                    <a:pt x="559596" y="1955800"/>
                  </a:cubicBezTo>
                  <a:cubicBezTo>
                    <a:pt x="569756" y="1954530"/>
                    <a:pt x="579916" y="1954530"/>
                    <a:pt x="587536" y="1948180"/>
                  </a:cubicBezTo>
                  <a:cubicBezTo>
                    <a:pt x="595156" y="1943100"/>
                    <a:pt x="602776" y="1941830"/>
                    <a:pt x="611666" y="1940560"/>
                  </a:cubicBezTo>
                  <a:cubicBezTo>
                    <a:pt x="612936" y="1940560"/>
                    <a:pt x="615476" y="1939290"/>
                    <a:pt x="616746" y="1939290"/>
                  </a:cubicBezTo>
                  <a:cubicBezTo>
                    <a:pt x="623096" y="1938020"/>
                    <a:pt x="629446" y="1934210"/>
                    <a:pt x="634526" y="1935480"/>
                  </a:cubicBezTo>
                  <a:cubicBezTo>
                    <a:pt x="645956" y="1938020"/>
                    <a:pt x="651036" y="1934210"/>
                    <a:pt x="658656" y="1924050"/>
                  </a:cubicBezTo>
                  <a:cubicBezTo>
                    <a:pt x="659926" y="1921510"/>
                    <a:pt x="663736" y="1920240"/>
                    <a:pt x="666276" y="1918970"/>
                  </a:cubicBezTo>
                  <a:cubicBezTo>
                    <a:pt x="672626" y="1917700"/>
                    <a:pt x="678976" y="1918970"/>
                    <a:pt x="685326" y="1917700"/>
                  </a:cubicBezTo>
                  <a:cubicBezTo>
                    <a:pt x="689136" y="1917700"/>
                    <a:pt x="692946" y="1913890"/>
                    <a:pt x="695486" y="1913890"/>
                  </a:cubicBezTo>
                  <a:cubicBezTo>
                    <a:pt x="705646" y="1915160"/>
                    <a:pt x="717076" y="1911350"/>
                    <a:pt x="725966" y="1917700"/>
                  </a:cubicBezTo>
                  <a:cubicBezTo>
                    <a:pt x="727236" y="1918970"/>
                    <a:pt x="729776" y="1918970"/>
                    <a:pt x="732316" y="1918970"/>
                  </a:cubicBezTo>
                  <a:cubicBezTo>
                    <a:pt x="748826" y="1920240"/>
                    <a:pt x="762796" y="1925320"/>
                    <a:pt x="774226" y="1935480"/>
                  </a:cubicBezTo>
                  <a:cubicBezTo>
                    <a:pt x="778036" y="1939290"/>
                    <a:pt x="783116" y="1941830"/>
                    <a:pt x="786926" y="1944370"/>
                  </a:cubicBezTo>
                  <a:cubicBezTo>
                    <a:pt x="790736" y="1946910"/>
                    <a:pt x="795816" y="1946910"/>
                    <a:pt x="799626" y="1948180"/>
                  </a:cubicBezTo>
                  <a:cubicBezTo>
                    <a:pt x="803436" y="1949450"/>
                    <a:pt x="805976" y="1950720"/>
                    <a:pt x="809786" y="1950720"/>
                  </a:cubicBezTo>
                  <a:cubicBezTo>
                    <a:pt x="816136" y="1950720"/>
                    <a:pt x="821216" y="1953260"/>
                    <a:pt x="825026" y="1958340"/>
                  </a:cubicBezTo>
                  <a:cubicBezTo>
                    <a:pt x="826296" y="1959610"/>
                    <a:pt x="827566" y="1960880"/>
                    <a:pt x="828836" y="1963420"/>
                  </a:cubicBezTo>
                  <a:cubicBezTo>
                    <a:pt x="827566" y="1967230"/>
                    <a:pt x="835186" y="1977390"/>
                    <a:pt x="840266" y="1977390"/>
                  </a:cubicBezTo>
                  <a:cubicBezTo>
                    <a:pt x="849156" y="1977390"/>
                    <a:pt x="858046" y="1979930"/>
                    <a:pt x="865666" y="1986280"/>
                  </a:cubicBezTo>
                  <a:cubicBezTo>
                    <a:pt x="866936" y="1987550"/>
                    <a:pt x="869476" y="1987550"/>
                    <a:pt x="872016" y="1986280"/>
                  </a:cubicBezTo>
                  <a:cubicBezTo>
                    <a:pt x="875826" y="1985010"/>
                    <a:pt x="878366" y="1985010"/>
                    <a:pt x="880906" y="1988820"/>
                  </a:cubicBezTo>
                  <a:cubicBezTo>
                    <a:pt x="882176" y="1990090"/>
                    <a:pt x="887256" y="1990090"/>
                    <a:pt x="889796" y="1990090"/>
                  </a:cubicBezTo>
                  <a:cubicBezTo>
                    <a:pt x="896146" y="1990090"/>
                    <a:pt x="903766" y="1988820"/>
                    <a:pt x="910116" y="1990090"/>
                  </a:cubicBezTo>
                  <a:cubicBezTo>
                    <a:pt x="921546" y="1991360"/>
                    <a:pt x="931706" y="1992630"/>
                    <a:pt x="943136" y="1995170"/>
                  </a:cubicBezTo>
                  <a:cubicBezTo>
                    <a:pt x="945676" y="1995170"/>
                    <a:pt x="948216" y="1996440"/>
                    <a:pt x="949486" y="1997710"/>
                  </a:cubicBezTo>
                  <a:cubicBezTo>
                    <a:pt x="952026" y="2004060"/>
                    <a:pt x="958376" y="2004060"/>
                    <a:pt x="962186" y="2005330"/>
                  </a:cubicBezTo>
                  <a:cubicBezTo>
                    <a:pt x="965996" y="2006600"/>
                    <a:pt x="971076" y="2007870"/>
                    <a:pt x="973616" y="2007870"/>
                  </a:cubicBezTo>
                  <a:cubicBezTo>
                    <a:pt x="974886" y="2006600"/>
                    <a:pt x="977426" y="2005330"/>
                    <a:pt x="979966" y="2002790"/>
                  </a:cubicBezTo>
                  <a:cubicBezTo>
                    <a:pt x="974886" y="2002790"/>
                    <a:pt x="972346" y="2004060"/>
                    <a:pt x="969806" y="2004060"/>
                  </a:cubicBezTo>
                  <a:cubicBezTo>
                    <a:pt x="974886" y="1997710"/>
                    <a:pt x="979966" y="1996440"/>
                    <a:pt x="986316" y="2000250"/>
                  </a:cubicBezTo>
                  <a:cubicBezTo>
                    <a:pt x="993936" y="2006600"/>
                    <a:pt x="1000286" y="2006600"/>
                    <a:pt x="1009176" y="2000250"/>
                  </a:cubicBezTo>
                  <a:lnTo>
                    <a:pt x="1016796" y="1996440"/>
                  </a:lnTo>
                  <a:lnTo>
                    <a:pt x="1016796" y="1990090"/>
                  </a:lnTo>
                  <a:cubicBezTo>
                    <a:pt x="1020606" y="1991360"/>
                    <a:pt x="1024416" y="1993900"/>
                    <a:pt x="1026956" y="1993900"/>
                  </a:cubicBezTo>
                  <a:cubicBezTo>
                    <a:pt x="1034576" y="1990090"/>
                    <a:pt x="1042196" y="1986280"/>
                    <a:pt x="1048546" y="1981200"/>
                  </a:cubicBezTo>
                  <a:cubicBezTo>
                    <a:pt x="1056166" y="1976120"/>
                    <a:pt x="1062516" y="1969770"/>
                    <a:pt x="1068866" y="1964690"/>
                  </a:cubicBezTo>
                  <a:cubicBezTo>
                    <a:pt x="1070136" y="1964690"/>
                    <a:pt x="1070136" y="1963420"/>
                    <a:pt x="1071406" y="1963420"/>
                  </a:cubicBezTo>
                  <a:cubicBezTo>
                    <a:pt x="1080296" y="1960880"/>
                    <a:pt x="1087916" y="1959610"/>
                    <a:pt x="1096806" y="1957070"/>
                  </a:cubicBezTo>
                  <a:cubicBezTo>
                    <a:pt x="1101886" y="1955800"/>
                    <a:pt x="1105696" y="1953260"/>
                    <a:pt x="1110776" y="1951990"/>
                  </a:cubicBezTo>
                  <a:cubicBezTo>
                    <a:pt x="1114586" y="1950720"/>
                    <a:pt x="1117126" y="1950720"/>
                    <a:pt x="1120936" y="1949450"/>
                  </a:cubicBezTo>
                  <a:lnTo>
                    <a:pt x="1133636" y="1949450"/>
                  </a:lnTo>
                  <a:cubicBezTo>
                    <a:pt x="1136176" y="1949450"/>
                    <a:pt x="1139986" y="1949450"/>
                    <a:pt x="1142526" y="1948180"/>
                  </a:cubicBezTo>
                  <a:cubicBezTo>
                    <a:pt x="1143796" y="1945640"/>
                    <a:pt x="1146336" y="1941830"/>
                    <a:pt x="1147606" y="1941830"/>
                  </a:cubicBezTo>
                  <a:cubicBezTo>
                    <a:pt x="1151416" y="1941830"/>
                    <a:pt x="1153956" y="1944370"/>
                    <a:pt x="1157766" y="1945640"/>
                  </a:cubicBezTo>
                  <a:cubicBezTo>
                    <a:pt x="1159036" y="1945640"/>
                    <a:pt x="1159036" y="1946910"/>
                    <a:pt x="1159036" y="1948180"/>
                  </a:cubicBezTo>
                  <a:cubicBezTo>
                    <a:pt x="1164116" y="1953260"/>
                    <a:pt x="1167926" y="1959610"/>
                    <a:pt x="1173006" y="1964690"/>
                  </a:cubicBezTo>
                  <a:cubicBezTo>
                    <a:pt x="1179356" y="1971040"/>
                    <a:pt x="1185706" y="1971040"/>
                    <a:pt x="1189516" y="1967230"/>
                  </a:cubicBezTo>
                  <a:cubicBezTo>
                    <a:pt x="1195866" y="1962150"/>
                    <a:pt x="1200946" y="1958340"/>
                    <a:pt x="1209836" y="1960880"/>
                  </a:cubicBezTo>
                  <a:cubicBezTo>
                    <a:pt x="1211106" y="1960880"/>
                    <a:pt x="1213646" y="1962150"/>
                    <a:pt x="1214916" y="1960880"/>
                  </a:cubicBezTo>
                  <a:cubicBezTo>
                    <a:pt x="1221266" y="1958340"/>
                    <a:pt x="1228886" y="1955800"/>
                    <a:pt x="1235236" y="1951990"/>
                  </a:cubicBezTo>
                  <a:cubicBezTo>
                    <a:pt x="1239046" y="1950720"/>
                    <a:pt x="1244126" y="1950720"/>
                    <a:pt x="1245396" y="1948180"/>
                  </a:cubicBezTo>
                  <a:cubicBezTo>
                    <a:pt x="1249206" y="1940560"/>
                    <a:pt x="1255556" y="1936750"/>
                    <a:pt x="1261906" y="1931670"/>
                  </a:cubicBezTo>
                  <a:cubicBezTo>
                    <a:pt x="1265716" y="1927860"/>
                    <a:pt x="1269526" y="1922780"/>
                    <a:pt x="1273336" y="1921510"/>
                  </a:cubicBezTo>
                  <a:cubicBezTo>
                    <a:pt x="1282226" y="1918970"/>
                    <a:pt x="1288576" y="1911350"/>
                    <a:pt x="1296196" y="1906270"/>
                  </a:cubicBezTo>
                  <a:cubicBezTo>
                    <a:pt x="1302546" y="1902460"/>
                    <a:pt x="1306356" y="1894840"/>
                    <a:pt x="1312706" y="1893570"/>
                  </a:cubicBezTo>
                  <a:cubicBezTo>
                    <a:pt x="1322866" y="1891030"/>
                    <a:pt x="1330486" y="1884680"/>
                    <a:pt x="1339376" y="1878330"/>
                  </a:cubicBezTo>
                  <a:cubicBezTo>
                    <a:pt x="1344456" y="1874520"/>
                    <a:pt x="1350806" y="1871980"/>
                    <a:pt x="1357156" y="1873250"/>
                  </a:cubicBezTo>
                  <a:cubicBezTo>
                    <a:pt x="1360966" y="1874520"/>
                    <a:pt x="1366046" y="1873250"/>
                    <a:pt x="1368586" y="1871980"/>
                  </a:cubicBezTo>
                  <a:cubicBezTo>
                    <a:pt x="1373666" y="1869440"/>
                    <a:pt x="1378746" y="1865630"/>
                    <a:pt x="1383826" y="1863090"/>
                  </a:cubicBezTo>
                  <a:cubicBezTo>
                    <a:pt x="1387636" y="1860550"/>
                    <a:pt x="1391446" y="1858010"/>
                    <a:pt x="1395256" y="1858010"/>
                  </a:cubicBezTo>
                  <a:cubicBezTo>
                    <a:pt x="1407956" y="1856740"/>
                    <a:pt x="1418116" y="1854200"/>
                    <a:pt x="1424466" y="1841500"/>
                  </a:cubicBezTo>
                  <a:cubicBezTo>
                    <a:pt x="1427006" y="1836420"/>
                    <a:pt x="1439706" y="1830070"/>
                    <a:pt x="1444786" y="1832610"/>
                  </a:cubicBezTo>
                  <a:cubicBezTo>
                    <a:pt x="1453676" y="1836420"/>
                    <a:pt x="1460026" y="1833880"/>
                    <a:pt x="1465106" y="1826260"/>
                  </a:cubicBezTo>
                  <a:cubicBezTo>
                    <a:pt x="1468916" y="1822450"/>
                    <a:pt x="1473996" y="1823720"/>
                    <a:pt x="1477806" y="1826260"/>
                  </a:cubicBezTo>
                  <a:cubicBezTo>
                    <a:pt x="1480346" y="1828800"/>
                    <a:pt x="1482886" y="1830070"/>
                    <a:pt x="1485426" y="1830070"/>
                  </a:cubicBezTo>
                  <a:cubicBezTo>
                    <a:pt x="1494316" y="1831340"/>
                    <a:pt x="1504476" y="1830070"/>
                    <a:pt x="1513366" y="1831340"/>
                  </a:cubicBezTo>
                  <a:cubicBezTo>
                    <a:pt x="1520986" y="1832610"/>
                    <a:pt x="1528606" y="1830070"/>
                    <a:pt x="1533686" y="1824990"/>
                  </a:cubicBezTo>
                  <a:cubicBezTo>
                    <a:pt x="1538766" y="1819910"/>
                    <a:pt x="1542576" y="1819910"/>
                    <a:pt x="1550196" y="1822450"/>
                  </a:cubicBezTo>
                  <a:cubicBezTo>
                    <a:pt x="1556546" y="1824990"/>
                    <a:pt x="1561626" y="1831340"/>
                    <a:pt x="1570516" y="1830070"/>
                  </a:cubicBezTo>
                  <a:cubicBezTo>
                    <a:pt x="1578136" y="1828800"/>
                    <a:pt x="1587026" y="1832610"/>
                    <a:pt x="1595916" y="1828800"/>
                  </a:cubicBezTo>
                  <a:lnTo>
                    <a:pt x="1600996" y="1828800"/>
                  </a:lnTo>
                  <a:cubicBezTo>
                    <a:pt x="1608616" y="1831340"/>
                    <a:pt x="1616236" y="1832610"/>
                    <a:pt x="1622586" y="1838960"/>
                  </a:cubicBezTo>
                  <a:cubicBezTo>
                    <a:pt x="1630206" y="1845310"/>
                    <a:pt x="1631476" y="1798320"/>
                    <a:pt x="1639096" y="1803400"/>
                  </a:cubicBezTo>
                  <a:cubicBezTo>
                    <a:pt x="1650526" y="1811020"/>
                    <a:pt x="1647986" y="1803400"/>
                    <a:pt x="1659416" y="1809750"/>
                  </a:cubicBezTo>
                  <a:cubicBezTo>
                    <a:pt x="1668306" y="1813560"/>
                    <a:pt x="1664496" y="1799590"/>
                    <a:pt x="1674656" y="1802130"/>
                  </a:cubicBezTo>
                  <a:cubicBezTo>
                    <a:pt x="1675926" y="1802130"/>
                    <a:pt x="1691166" y="1812290"/>
                    <a:pt x="1691166" y="1811020"/>
                  </a:cubicBezTo>
                  <a:cubicBezTo>
                    <a:pt x="1697516" y="1807210"/>
                    <a:pt x="1703866" y="1769110"/>
                    <a:pt x="1710216" y="1770380"/>
                  </a:cubicBezTo>
                  <a:cubicBezTo>
                    <a:pt x="1722916" y="1774190"/>
                    <a:pt x="1734346" y="1771650"/>
                    <a:pt x="1745776" y="1766570"/>
                  </a:cubicBezTo>
                  <a:cubicBezTo>
                    <a:pt x="1752126" y="1764030"/>
                    <a:pt x="1762286" y="1755140"/>
                    <a:pt x="1767366" y="1758950"/>
                  </a:cubicBezTo>
                  <a:cubicBezTo>
                    <a:pt x="1776256" y="1765300"/>
                    <a:pt x="1785146" y="1767840"/>
                    <a:pt x="1795306" y="1769110"/>
                  </a:cubicBezTo>
                  <a:cubicBezTo>
                    <a:pt x="1796576" y="1769110"/>
                    <a:pt x="1797846" y="1770380"/>
                    <a:pt x="1799116" y="1771650"/>
                  </a:cubicBezTo>
                  <a:cubicBezTo>
                    <a:pt x="1802926" y="1776730"/>
                    <a:pt x="1820706" y="1762760"/>
                    <a:pt x="1824516" y="1767840"/>
                  </a:cubicBezTo>
                  <a:cubicBezTo>
                    <a:pt x="1829596" y="1775460"/>
                    <a:pt x="1834676" y="1783080"/>
                    <a:pt x="1839756" y="1789430"/>
                  </a:cubicBezTo>
                  <a:cubicBezTo>
                    <a:pt x="1842296" y="1791970"/>
                    <a:pt x="1846106" y="1793240"/>
                    <a:pt x="1847376" y="1795780"/>
                  </a:cubicBezTo>
                  <a:cubicBezTo>
                    <a:pt x="1848646" y="1802130"/>
                    <a:pt x="1851186" y="1804670"/>
                    <a:pt x="1857536" y="1804670"/>
                  </a:cubicBezTo>
                  <a:cubicBezTo>
                    <a:pt x="1861346" y="1804670"/>
                    <a:pt x="1865156" y="1805940"/>
                    <a:pt x="1867696" y="1808480"/>
                  </a:cubicBezTo>
                  <a:cubicBezTo>
                    <a:pt x="1874046" y="1812290"/>
                    <a:pt x="1879126" y="1816100"/>
                    <a:pt x="1884206" y="1819910"/>
                  </a:cubicBezTo>
                  <a:cubicBezTo>
                    <a:pt x="1890556" y="1823720"/>
                    <a:pt x="1896906" y="1827530"/>
                    <a:pt x="1899446" y="1833880"/>
                  </a:cubicBezTo>
                  <a:cubicBezTo>
                    <a:pt x="1900716" y="1836420"/>
                    <a:pt x="1901986" y="1837690"/>
                    <a:pt x="1903256" y="1838960"/>
                  </a:cubicBezTo>
                  <a:cubicBezTo>
                    <a:pt x="1908336" y="1844040"/>
                    <a:pt x="1913416" y="1847850"/>
                    <a:pt x="1918496" y="1852930"/>
                  </a:cubicBezTo>
                  <a:cubicBezTo>
                    <a:pt x="1926116" y="1859280"/>
                    <a:pt x="1932466" y="1866900"/>
                    <a:pt x="1940086" y="1873250"/>
                  </a:cubicBezTo>
                  <a:cubicBezTo>
                    <a:pt x="1942626" y="1874520"/>
                    <a:pt x="1945166" y="1877060"/>
                    <a:pt x="1947706" y="1878330"/>
                  </a:cubicBezTo>
                  <a:cubicBezTo>
                    <a:pt x="1952786" y="1880870"/>
                    <a:pt x="1957866" y="1883410"/>
                    <a:pt x="1961676" y="1887220"/>
                  </a:cubicBezTo>
                  <a:cubicBezTo>
                    <a:pt x="1965486" y="1891030"/>
                    <a:pt x="1983266" y="1868170"/>
                    <a:pt x="1985806" y="1873250"/>
                  </a:cubicBezTo>
                  <a:cubicBezTo>
                    <a:pt x="1985806" y="1874520"/>
                    <a:pt x="1987076" y="1874520"/>
                    <a:pt x="1988346" y="1874520"/>
                  </a:cubicBezTo>
                  <a:cubicBezTo>
                    <a:pt x="1995966" y="1880870"/>
                    <a:pt x="2003586" y="1878330"/>
                    <a:pt x="2011206" y="1875790"/>
                  </a:cubicBezTo>
                  <a:cubicBezTo>
                    <a:pt x="2013746" y="1874520"/>
                    <a:pt x="2016286" y="1873250"/>
                    <a:pt x="2017556" y="1874520"/>
                  </a:cubicBezTo>
                  <a:cubicBezTo>
                    <a:pt x="2026446" y="1878330"/>
                    <a:pt x="2032796" y="1887220"/>
                    <a:pt x="2044226" y="1888490"/>
                  </a:cubicBezTo>
                  <a:cubicBezTo>
                    <a:pt x="2044226" y="1888490"/>
                    <a:pt x="2045496" y="1888490"/>
                    <a:pt x="2045496" y="1889760"/>
                  </a:cubicBezTo>
                  <a:cubicBezTo>
                    <a:pt x="2048036" y="1897380"/>
                    <a:pt x="2055656" y="1897380"/>
                    <a:pt x="2062006" y="1898650"/>
                  </a:cubicBezTo>
                  <a:cubicBezTo>
                    <a:pt x="2065816" y="1898650"/>
                    <a:pt x="2069626" y="1899920"/>
                    <a:pt x="2072166" y="1901190"/>
                  </a:cubicBezTo>
                  <a:cubicBezTo>
                    <a:pt x="2079786" y="1905000"/>
                    <a:pt x="2087406" y="1910080"/>
                    <a:pt x="2096296" y="1912620"/>
                  </a:cubicBezTo>
                  <a:cubicBezTo>
                    <a:pt x="2107726" y="1916430"/>
                    <a:pt x="2119156" y="1918970"/>
                    <a:pt x="2128046" y="1925320"/>
                  </a:cubicBezTo>
                  <a:cubicBezTo>
                    <a:pt x="2129316" y="1925320"/>
                    <a:pt x="2130586" y="1925320"/>
                    <a:pt x="2130586" y="1926590"/>
                  </a:cubicBezTo>
                  <a:cubicBezTo>
                    <a:pt x="2134396" y="1929130"/>
                    <a:pt x="2140746" y="1930400"/>
                    <a:pt x="2143286" y="1934210"/>
                  </a:cubicBezTo>
                  <a:cubicBezTo>
                    <a:pt x="2147096" y="1941830"/>
                    <a:pt x="2157256" y="1940560"/>
                    <a:pt x="2162336" y="1946910"/>
                  </a:cubicBezTo>
                  <a:lnTo>
                    <a:pt x="2163606" y="1946910"/>
                  </a:lnTo>
                  <a:cubicBezTo>
                    <a:pt x="2168686" y="1946910"/>
                    <a:pt x="2173766" y="1948180"/>
                    <a:pt x="2180116" y="1948180"/>
                  </a:cubicBezTo>
                  <a:cubicBezTo>
                    <a:pt x="2182656" y="1946910"/>
                    <a:pt x="2186466" y="1944370"/>
                    <a:pt x="2189006" y="1944370"/>
                  </a:cubicBezTo>
                  <a:cubicBezTo>
                    <a:pt x="2200436" y="1948180"/>
                    <a:pt x="2211866" y="1948180"/>
                    <a:pt x="2219486" y="1938020"/>
                  </a:cubicBezTo>
                  <a:cubicBezTo>
                    <a:pt x="2220756" y="1936750"/>
                    <a:pt x="2223296" y="1936750"/>
                    <a:pt x="2225836" y="1936750"/>
                  </a:cubicBezTo>
                  <a:lnTo>
                    <a:pt x="2235996" y="1936750"/>
                  </a:lnTo>
                  <a:cubicBezTo>
                    <a:pt x="2247426" y="1934210"/>
                    <a:pt x="2257586" y="1931670"/>
                    <a:pt x="2269016" y="1930400"/>
                  </a:cubicBezTo>
                  <a:cubicBezTo>
                    <a:pt x="2274096" y="1929130"/>
                    <a:pt x="2280446" y="1931670"/>
                    <a:pt x="2285526" y="1932940"/>
                  </a:cubicBezTo>
                  <a:cubicBezTo>
                    <a:pt x="2290606" y="1934210"/>
                    <a:pt x="2295686" y="1934210"/>
                    <a:pt x="2300766" y="1934210"/>
                  </a:cubicBezTo>
                  <a:cubicBezTo>
                    <a:pt x="2307116" y="1934210"/>
                    <a:pt x="2312196" y="1931670"/>
                    <a:pt x="2318546" y="1931670"/>
                  </a:cubicBezTo>
                  <a:cubicBezTo>
                    <a:pt x="2323626" y="1930400"/>
                    <a:pt x="2329976" y="1930400"/>
                    <a:pt x="2335056" y="1929130"/>
                  </a:cubicBezTo>
                  <a:cubicBezTo>
                    <a:pt x="2346486" y="1926590"/>
                    <a:pt x="2356646" y="1924050"/>
                    <a:pt x="2368076" y="1922780"/>
                  </a:cubicBezTo>
                  <a:cubicBezTo>
                    <a:pt x="2375696" y="1879600"/>
                    <a:pt x="2374426" y="1828800"/>
                    <a:pt x="2374426" y="1776730"/>
                  </a:cubicBezTo>
                  <a:close/>
                </a:path>
              </a:pathLst>
            </a:custGeom>
            <a:blipFill>
              <a:blip r:embed="rId13"/>
              <a:stretch>
                <a:fillRect l="-48611" t="0" r="-48611" b="0"/>
              </a:stretch>
            </a:blipFill>
          </p:spPr>
        </p:sp>
      </p:grpSp>
      <p:sp>
        <p:nvSpPr>
          <p:cNvPr name="TextBox 42" id="42"/>
          <p:cNvSpPr txBox="true"/>
          <p:nvPr/>
        </p:nvSpPr>
        <p:spPr>
          <a:xfrm rot="0">
            <a:off x="1078740" y="1582622"/>
            <a:ext cx="8235828" cy="1143635"/>
          </a:xfrm>
          <a:prstGeom prst="rect">
            <a:avLst/>
          </a:prstGeom>
        </p:spPr>
        <p:txBody>
          <a:bodyPr anchor="t" rtlCol="false" tIns="0" lIns="0" bIns="0" rIns="0">
            <a:spAutoFit/>
          </a:bodyPr>
          <a:lstStyle/>
          <a:p>
            <a:pPr algn="l">
              <a:lnSpc>
                <a:spcPts val="7480"/>
              </a:lnSpc>
            </a:pPr>
            <a:r>
              <a:rPr lang="en-US" sz="6800" b="true">
                <a:solidFill>
                  <a:srgbClr val="FDFEFF"/>
                </a:solidFill>
                <a:latin typeface="Agrandir Bold"/>
                <a:ea typeface="Agrandir Bold"/>
                <a:cs typeface="Agrandir Bold"/>
                <a:sym typeface="Agrandir Bold"/>
              </a:rPr>
              <a:t>Area of Focus</a:t>
            </a:r>
          </a:p>
        </p:txBody>
      </p:sp>
      <p:grpSp>
        <p:nvGrpSpPr>
          <p:cNvPr name="Group 43" id="43"/>
          <p:cNvGrpSpPr/>
          <p:nvPr/>
        </p:nvGrpSpPr>
        <p:grpSpPr>
          <a:xfrm rot="0">
            <a:off x="1612140" y="3183457"/>
            <a:ext cx="6871292" cy="424181"/>
            <a:chOff x="0" y="0"/>
            <a:chExt cx="9161722" cy="565574"/>
          </a:xfrm>
        </p:grpSpPr>
        <p:sp>
          <p:nvSpPr>
            <p:cNvPr name="TextBox 44" id="44"/>
            <p:cNvSpPr txBox="true"/>
            <p:nvPr/>
          </p:nvSpPr>
          <p:spPr>
            <a:xfrm rot="0">
              <a:off x="947656" y="-85725"/>
              <a:ext cx="8214066"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PROBLEM DOMAIN &amp; MOTIVATIONS</a:t>
              </a:r>
            </a:p>
          </p:txBody>
        </p:sp>
        <p:sp>
          <p:nvSpPr>
            <p:cNvPr name="TextBox 45" id="45"/>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01</a:t>
              </a:r>
            </a:p>
          </p:txBody>
        </p:sp>
      </p:grpSp>
      <p:grpSp>
        <p:nvGrpSpPr>
          <p:cNvPr name="Group 46" id="46"/>
          <p:cNvGrpSpPr/>
          <p:nvPr/>
        </p:nvGrpSpPr>
        <p:grpSpPr>
          <a:xfrm rot="0">
            <a:off x="1612140" y="3925220"/>
            <a:ext cx="5473242" cy="424181"/>
            <a:chOff x="0" y="0"/>
            <a:chExt cx="7297656" cy="565574"/>
          </a:xfrm>
        </p:grpSpPr>
        <p:sp>
          <p:nvSpPr>
            <p:cNvPr name="TextBox 47" id="47"/>
            <p:cNvSpPr txBox="true"/>
            <p:nvPr/>
          </p:nvSpPr>
          <p:spPr>
            <a:xfrm rot="0">
              <a:off x="947656" y="-85725"/>
              <a:ext cx="6350000"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OBJECTIVES/AIMS</a:t>
              </a:r>
            </a:p>
          </p:txBody>
        </p:sp>
        <p:sp>
          <p:nvSpPr>
            <p:cNvPr name="TextBox 48" id="48"/>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02</a:t>
              </a:r>
            </a:p>
          </p:txBody>
        </p:sp>
      </p:grpSp>
      <p:grpSp>
        <p:nvGrpSpPr>
          <p:cNvPr name="Group 49" id="49"/>
          <p:cNvGrpSpPr/>
          <p:nvPr/>
        </p:nvGrpSpPr>
        <p:grpSpPr>
          <a:xfrm rot="0">
            <a:off x="1612140" y="4666983"/>
            <a:ext cx="5473242" cy="424181"/>
            <a:chOff x="0" y="0"/>
            <a:chExt cx="7297656" cy="565574"/>
          </a:xfrm>
        </p:grpSpPr>
        <p:sp>
          <p:nvSpPr>
            <p:cNvPr name="TextBox 50" id="50"/>
            <p:cNvSpPr txBox="true"/>
            <p:nvPr/>
          </p:nvSpPr>
          <p:spPr>
            <a:xfrm rot="0">
              <a:off x="947656" y="-85725"/>
              <a:ext cx="6350000"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Project Features</a:t>
              </a:r>
            </a:p>
          </p:txBody>
        </p:sp>
        <p:sp>
          <p:nvSpPr>
            <p:cNvPr name="TextBox 51" id="51"/>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03</a:t>
              </a:r>
            </a:p>
          </p:txBody>
        </p:sp>
      </p:grpSp>
      <p:grpSp>
        <p:nvGrpSpPr>
          <p:cNvPr name="Group 52" id="52"/>
          <p:cNvGrpSpPr/>
          <p:nvPr/>
        </p:nvGrpSpPr>
        <p:grpSpPr>
          <a:xfrm rot="0">
            <a:off x="1612140" y="5408746"/>
            <a:ext cx="7085407" cy="424181"/>
            <a:chOff x="0" y="0"/>
            <a:chExt cx="9447210" cy="565574"/>
          </a:xfrm>
        </p:grpSpPr>
        <p:sp>
          <p:nvSpPr>
            <p:cNvPr name="TextBox 53" id="53"/>
            <p:cNvSpPr txBox="true"/>
            <p:nvPr/>
          </p:nvSpPr>
          <p:spPr>
            <a:xfrm rot="0">
              <a:off x="947656" y="-85725"/>
              <a:ext cx="8499554"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Block Diagram/ Work Flow Diagram </a:t>
              </a:r>
            </a:p>
          </p:txBody>
        </p:sp>
        <p:sp>
          <p:nvSpPr>
            <p:cNvPr name="TextBox 54" id="54"/>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04</a:t>
              </a:r>
            </a:p>
          </p:txBody>
        </p:sp>
      </p:grpSp>
      <p:grpSp>
        <p:nvGrpSpPr>
          <p:cNvPr name="Group 55" id="55"/>
          <p:cNvGrpSpPr/>
          <p:nvPr/>
        </p:nvGrpSpPr>
        <p:grpSpPr>
          <a:xfrm rot="0">
            <a:off x="1612140" y="6150509"/>
            <a:ext cx="5473242" cy="424181"/>
            <a:chOff x="0" y="0"/>
            <a:chExt cx="7297656" cy="565574"/>
          </a:xfrm>
        </p:grpSpPr>
        <p:sp>
          <p:nvSpPr>
            <p:cNvPr name="TextBox 56" id="56"/>
            <p:cNvSpPr txBox="true"/>
            <p:nvPr/>
          </p:nvSpPr>
          <p:spPr>
            <a:xfrm rot="0">
              <a:off x="947656" y="-85725"/>
              <a:ext cx="6350000"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TOOLS &amp; TECHNOLOGIES</a:t>
              </a:r>
            </a:p>
          </p:txBody>
        </p:sp>
        <p:sp>
          <p:nvSpPr>
            <p:cNvPr name="TextBox 57" id="57"/>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05</a:t>
              </a:r>
            </a:p>
          </p:txBody>
        </p:sp>
      </p:grpSp>
      <p:grpSp>
        <p:nvGrpSpPr>
          <p:cNvPr name="Group 58" id="58"/>
          <p:cNvGrpSpPr/>
          <p:nvPr/>
        </p:nvGrpSpPr>
        <p:grpSpPr>
          <a:xfrm rot="0">
            <a:off x="1612140" y="6892272"/>
            <a:ext cx="6443060" cy="424181"/>
            <a:chOff x="0" y="0"/>
            <a:chExt cx="8590747" cy="565574"/>
          </a:xfrm>
        </p:grpSpPr>
        <p:sp>
          <p:nvSpPr>
            <p:cNvPr name="TextBox 59" id="59"/>
            <p:cNvSpPr txBox="true"/>
            <p:nvPr/>
          </p:nvSpPr>
          <p:spPr>
            <a:xfrm rot="0">
              <a:off x="981227" y="-85725"/>
              <a:ext cx="7609520"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Applied Networking Concepts</a:t>
              </a:r>
            </a:p>
          </p:txBody>
        </p:sp>
        <p:sp>
          <p:nvSpPr>
            <p:cNvPr name="TextBox 60" id="60"/>
            <p:cNvSpPr txBox="true"/>
            <p:nvPr/>
          </p:nvSpPr>
          <p:spPr>
            <a:xfrm rot="0">
              <a:off x="0" y="-85725"/>
              <a:ext cx="750021"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06</a:t>
              </a:r>
            </a:p>
          </p:txBody>
        </p:sp>
      </p:grpSp>
      <p:grpSp>
        <p:nvGrpSpPr>
          <p:cNvPr name="Group 61" id="61"/>
          <p:cNvGrpSpPr/>
          <p:nvPr/>
        </p:nvGrpSpPr>
        <p:grpSpPr>
          <a:xfrm rot="0">
            <a:off x="1612140" y="7634035"/>
            <a:ext cx="11027655" cy="424181"/>
            <a:chOff x="0" y="0"/>
            <a:chExt cx="14703540" cy="565574"/>
          </a:xfrm>
        </p:grpSpPr>
        <p:sp>
          <p:nvSpPr>
            <p:cNvPr name="TextBox 62" id="62"/>
            <p:cNvSpPr txBox="true"/>
            <p:nvPr/>
          </p:nvSpPr>
          <p:spPr>
            <a:xfrm rot="0">
              <a:off x="1002524" y="-85725"/>
              <a:ext cx="13701017"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Some Major Output SS with some captions. </a:t>
              </a:r>
            </a:p>
          </p:txBody>
        </p:sp>
        <p:sp>
          <p:nvSpPr>
            <p:cNvPr name="TextBox 63" id="63"/>
            <p:cNvSpPr txBox="true"/>
            <p:nvPr/>
          </p:nvSpPr>
          <p:spPr>
            <a:xfrm rot="0">
              <a:off x="0" y="-85725"/>
              <a:ext cx="1002524"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07</a:t>
              </a:r>
            </a:p>
          </p:txBody>
        </p:sp>
      </p:grpSp>
      <p:grpSp>
        <p:nvGrpSpPr>
          <p:cNvPr name="Group 64" id="64"/>
          <p:cNvGrpSpPr/>
          <p:nvPr/>
        </p:nvGrpSpPr>
        <p:grpSpPr>
          <a:xfrm rot="0">
            <a:off x="1612140" y="8372541"/>
            <a:ext cx="5825903" cy="424181"/>
            <a:chOff x="0" y="0"/>
            <a:chExt cx="7767871" cy="565574"/>
          </a:xfrm>
        </p:grpSpPr>
        <p:sp>
          <p:nvSpPr>
            <p:cNvPr name="TextBox 65" id="65"/>
            <p:cNvSpPr txBox="true"/>
            <p:nvPr/>
          </p:nvSpPr>
          <p:spPr>
            <a:xfrm rot="0">
              <a:off x="947656" y="-85725"/>
              <a:ext cx="6820215" cy="651299"/>
            </a:xfrm>
            <a:prstGeom prst="rect">
              <a:avLst/>
            </a:prstGeom>
          </p:spPr>
          <p:txBody>
            <a:bodyPr anchor="t" rtlCol="false" tIns="0" lIns="0" bIns="0" rIns="0">
              <a:spAutoFit/>
            </a:bodyPr>
            <a:lstStyle/>
            <a:p>
              <a:pPr algn="l">
                <a:lnSpc>
                  <a:spcPts val="3919"/>
                </a:lnSpc>
              </a:pPr>
              <a:r>
                <a:rPr lang="en-US" sz="2799">
                  <a:solidFill>
                    <a:srgbClr val="FFFFFF"/>
                  </a:solidFill>
                  <a:latin typeface="Poppins"/>
                  <a:ea typeface="Poppins"/>
                  <a:cs typeface="Poppins"/>
                  <a:sym typeface="Poppins"/>
                </a:rPr>
                <a:t>Limitations and Future Plan.</a:t>
              </a:r>
            </a:p>
          </p:txBody>
        </p:sp>
        <p:sp>
          <p:nvSpPr>
            <p:cNvPr name="TextBox 66" id="66"/>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FFFFFF"/>
                  </a:solidFill>
                  <a:latin typeface="Poppins Bold"/>
                  <a:ea typeface="Poppins Bold"/>
                  <a:cs typeface="Poppins Bold"/>
                  <a:sym typeface="Poppins Bold"/>
                </a:rPr>
                <a:t>08</a:t>
              </a:r>
            </a:p>
          </p:txBody>
        </p:sp>
      </p:grpSp>
      <p:sp>
        <p:nvSpPr>
          <p:cNvPr name="TextBox 67" id="67"/>
          <p:cNvSpPr txBox="true"/>
          <p:nvPr/>
        </p:nvSpPr>
        <p:spPr>
          <a:xfrm rot="0">
            <a:off x="13725525" y="9357263"/>
            <a:ext cx="2390775"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077200" y="9620250"/>
            <a:ext cx="2133600" cy="723900"/>
            <a:chOff x="0" y="0"/>
            <a:chExt cx="1820672" cy="617728"/>
          </a:xfrm>
        </p:grpSpPr>
        <p:sp>
          <p:nvSpPr>
            <p:cNvPr name="Freeform 5" id="5"/>
            <p:cNvSpPr/>
            <p:nvPr/>
          </p:nvSpPr>
          <p:spPr>
            <a:xfrm flipH="false" flipV="false" rot="0">
              <a:off x="0" y="0"/>
              <a:ext cx="1820672" cy="617728"/>
            </a:xfrm>
            <a:custGeom>
              <a:avLst/>
              <a:gdLst/>
              <a:ahLst/>
              <a:cxnLst/>
              <a:rect r="r" b="b" t="t" l="l"/>
              <a:pathLst>
                <a:path h="617728" w="1820672">
                  <a:moveTo>
                    <a:pt x="0" y="0"/>
                  </a:moveTo>
                  <a:lnTo>
                    <a:pt x="1820672" y="0"/>
                  </a:lnTo>
                  <a:lnTo>
                    <a:pt x="1820672" y="617728"/>
                  </a:lnTo>
                  <a:lnTo>
                    <a:pt x="0" y="617728"/>
                  </a:lnTo>
                  <a:close/>
                </a:path>
              </a:pathLst>
            </a:custGeom>
            <a:solidFill>
              <a:srgbClr val="000000">
                <a:alpha val="0"/>
              </a:srgbClr>
            </a:solidFill>
            <a:ln w="19050" cap="sq">
              <a:solidFill>
                <a:srgbClr val="FDFEFF"/>
              </a:solidFill>
              <a:prstDash val="solid"/>
              <a:miter/>
            </a:ln>
          </p:spPr>
        </p:sp>
        <p:sp>
          <p:nvSpPr>
            <p:cNvPr name="TextBox 6" id="6"/>
            <p:cNvSpPr txBox="true"/>
            <p:nvPr/>
          </p:nvSpPr>
          <p:spPr>
            <a:xfrm>
              <a:off x="0" y="-66675"/>
              <a:ext cx="1820672" cy="684403"/>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7583150" y="0"/>
            <a:ext cx="704850" cy="2019300"/>
            <a:chOff x="0" y="0"/>
            <a:chExt cx="185640" cy="531832"/>
          </a:xfrm>
        </p:grpSpPr>
        <p:sp>
          <p:nvSpPr>
            <p:cNvPr name="Freeform 8" id="8"/>
            <p:cNvSpPr/>
            <p:nvPr/>
          </p:nvSpPr>
          <p:spPr>
            <a:xfrm flipH="false" flipV="false" rot="0">
              <a:off x="0" y="0"/>
              <a:ext cx="185640" cy="531832"/>
            </a:xfrm>
            <a:custGeom>
              <a:avLst/>
              <a:gdLst/>
              <a:ahLst/>
              <a:cxnLst/>
              <a:rect r="r" b="b" t="t" l="l"/>
              <a:pathLst>
                <a:path h="531832" w="185640">
                  <a:moveTo>
                    <a:pt x="0" y="0"/>
                  </a:moveTo>
                  <a:lnTo>
                    <a:pt x="185640" y="0"/>
                  </a:lnTo>
                  <a:lnTo>
                    <a:pt x="185640" y="531832"/>
                  </a:lnTo>
                  <a:lnTo>
                    <a:pt x="0" y="531832"/>
                  </a:lnTo>
                  <a:close/>
                </a:path>
              </a:pathLst>
            </a:custGeom>
            <a:solidFill>
              <a:srgbClr val="A20000"/>
            </a:solidFill>
          </p:spPr>
        </p:sp>
        <p:sp>
          <p:nvSpPr>
            <p:cNvPr name="TextBox 9" id="9"/>
            <p:cNvSpPr txBox="true"/>
            <p:nvPr/>
          </p:nvSpPr>
          <p:spPr>
            <a:xfrm>
              <a:off x="0" y="-66675"/>
              <a:ext cx="185640" cy="598507"/>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105150" y="93916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549412" y="10287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7392650" y="56578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4" id="14"/>
          <p:cNvSpPr/>
          <p:nvPr/>
        </p:nvSpPr>
        <p:spPr>
          <a:xfrm flipH="true">
            <a:off x="447675" y="495300"/>
            <a:ext cx="0" cy="1524000"/>
          </a:xfrm>
          <a:prstGeom prst="line">
            <a:avLst/>
          </a:prstGeom>
          <a:ln cap="flat" w="19050">
            <a:solidFill>
              <a:srgbClr val="FDFEFF"/>
            </a:solidFill>
            <a:prstDash val="solid"/>
            <a:headEnd type="none" len="sm" w="sm"/>
            <a:tailEnd type="none" len="sm" w="sm"/>
          </a:ln>
        </p:spPr>
      </p:sp>
      <p:sp>
        <p:nvSpPr>
          <p:cNvPr name="AutoShape 15" id="15"/>
          <p:cNvSpPr/>
          <p:nvPr/>
        </p:nvSpPr>
        <p:spPr>
          <a:xfrm flipH="true">
            <a:off x="447675" y="8267700"/>
            <a:ext cx="0" cy="1524000"/>
          </a:xfrm>
          <a:prstGeom prst="line">
            <a:avLst/>
          </a:prstGeom>
          <a:ln cap="flat" w="19050">
            <a:solidFill>
              <a:srgbClr val="FDFEFF"/>
            </a:solidFill>
            <a:prstDash val="solid"/>
            <a:headEnd type="none" len="sm" w="sm"/>
            <a:tailEnd type="none" len="sm" w="sm"/>
          </a:ln>
        </p:spPr>
      </p:sp>
      <p:sp>
        <p:nvSpPr>
          <p:cNvPr name="TextBox 16" id="16"/>
          <p:cNvSpPr txBox="true"/>
          <p:nvPr/>
        </p:nvSpPr>
        <p:spPr>
          <a:xfrm rot="0">
            <a:off x="1028700" y="1952625"/>
            <a:ext cx="13266433" cy="2093384"/>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The Pr</a:t>
            </a:r>
            <a:r>
              <a:rPr lang="en-US" sz="6757" b="true">
                <a:solidFill>
                  <a:srgbClr val="FDFEFF"/>
                </a:solidFill>
                <a:latin typeface="Agrandir Bold"/>
                <a:ea typeface="Agrandir Bold"/>
                <a:cs typeface="Agrandir Bold"/>
                <a:sym typeface="Agrandir Bold"/>
              </a:rPr>
              <a:t>oblem Domain: </a:t>
            </a:r>
          </a:p>
          <a:p>
            <a:pPr algn="l">
              <a:lnSpc>
                <a:spcPts val="7433"/>
              </a:lnSpc>
            </a:pPr>
            <a:r>
              <a:rPr lang="en-US" sz="6757" b="true">
                <a:solidFill>
                  <a:srgbClr val="FDFEFF"/>
                </a:solidFill>
                <a:latin typeface="Agrandir Bold"/>
                <a:ea typeface="Agrandir Bold"/>
                <a:cs typeface="Agrandir Bold"/>
                <a:sym typeface="Agrandir Bold"/>
              </a:rPr>
              <a:t>Bridging Communication Gaps</a:t>
            </a:r>
          </a:p>
        </p:txBody>
      </p:sp>
      <p:grpSp>
        <p:nvGrpSpPr>
          <p:cNvPr name="Group 17" id="17"/>
          <p:cNvGrpSpPr/>
          <p:nvPr/>
        </p:nvGrpSpPr>
        <p:grpSpPr>
          <a:xfrm rot="0">
            <a:off x="1028700" y="4503209"/>
            <a:ext cx="5278641" cy="4183266"/>
            <a:chOff x="0" y="0"/>
            <a:chExt cx="7038188" cy="5577688"/>
          </a:xfrm>
        </p:grpSpPr>
        <p:sp>
          <p:nvSpPr>
            <p:cNvPr name="Freeform 18" id="18"/>
            <p:cNvSpPr/>
            <p:nvPr/>
          </p:nvSpPr>
          <p:spPr>
            <a:xfrm flipH="false" flipV="false" rot="0">
              <a:off x="6350" y="6350"/>
              <a:ext cx="7025513" cy="5564886"/>
            </a:xfrm>
            <a:custGeom>
              <a:avLst/>
              <a:gdLst/>
              <a:ahLst/>
              <a:cxnLst/>
              <a:rect r="r" b="b" t="t" l="l"/>
              <a:pathLst>
                <a:path h="5564886" w="7025513">
                  <a:moveTo>
                    <a:pt x="0" y="138938"/>
                  </a:moveTo>
                  <a:cubicBezTo>
                    <a:pt x="0" y="62230"/>
                    <a:pt x="62230" y="0"/>
                    <a:pt x="139065" y="0"/>
                  </a:cubicBezTo>
                  <a:lnTo>
                    <a:pt x="6886448" y="0"/>
                  </a:lnTo>
                  <a:cubicBezTo>
                    <a:pt x="6963283" y="0"/>
                    <a:pt x="7025513" y="62230"/>
                    <a:pt x="7025513" y="138938"/>
                  </a:cubicBezTo>
                  <a:lnTo>
                    <a:pt x="7025513" y="5425948"/>
                  </a:lnTo>
                  <a:cubicBezTo>
                    <a:pt x="7025513" y="5502656"/>
                    <a:pt x="6963283" y="5564886"/>
                    <a:pt x="6886448" y="5564886"/>
                  </a:cubicBezTo>
                  <a:lnTo>
                    <a:pt x="139065" y="5564886"/>
                  </a:lnTo>
                  <a:cubicBezTo>
                    <a:pt x="62230" y="5565013"/>
                    <a:pt x="0" y="5502783"/>
                    <a:pt x="0" y="5426075"/>
                  </a:cubicBezTo>
                  <a:close/>
                </a:path>
              </a:pathLst>
            </a:custGeom>
            <a:solidFill>
              <a:srgbClr val="3D3D42"/>
            </a:solidFill>
            <a:ln w="12700">
              <a:solidFill>
                <a:srgbClr val="000000"/>
              </a:solidFill>
            </a:ln>
          </p:spPr>
        </p:sp>
        <p:sp>
          <p:nvSpPr>
            <p:cNvPr name="Freeform 19" id="19"/>
            <p:cNvSpPr/>
            <p:nvPr/>
          </p:nvSpPr>
          <p:spPr>
            <a:xfrm flipH="false" flipV="false" rot="0">
              <a:off x="0" y="0"/>
              <a:ext cx="7038213" cy="5577586"/>
            </a:xfrm>
            <a:custGeom>
              <a:avLst/>
              <a:gdLst/>
              <a:ahLst/>
              <a:cxnLst/>
              <a:rect r="r" b="b" t="t" l="l"/>
              <a:pathLst>
                <a:path h="5577586" w="7038213">
                  <a:moveTo>
                    <a:pt x="0" y="145288"/>
                  </a:moveTo>
                  <a:cubicBezTo>
                    <a:pt x="0" y="65024"/>
                    <a:pt x="65151" y="0"/>
                    <a:pt x="145415" y="0"/>
                  </a:cubicBezTo>
                  <a:lnTo>
                    <a:pt x="6892798" y="0"/>
                  </a:lnTo>
                  <a:lnTo>
                    <a:pt x="6892798" y="6350"/>
                  </a:lnTo>
                  <a:lnTo>
                    <a:pt x="6892798" y="0"/>
                  </a:lnTo>
                  <a:cubicBezTo>
                    <a:pt x="6973062" y="0"/>
                    <a:pt x="7038213" y="65024"/>
                    <a:pt x="7038213" y="145288"/>
                  </a:cubicBezTo>
                  <a:lnTo>
                    <a:pt x="7031863" y="145288"/>
                  </a:lnTo>
                  <a:lnTo>
                    <a:pt x="7038213" y="145288"/>
                  </a:lnTo>
                  <a:lnTo>
                    <a:pt x="7038213" y="5432298"/>
                  </a:lnTo>
                  <a:lnTo>
                    <a:pt x="7031863" y="5432298"/>
                  </a:lnTo>
                  <a:lnTo>
                    <a:pt x="7038213" y="5432298"/>
                  </a:lnTo>
                  <a:cubicBezTo>
                    <a:pt x="7038213" y="5512562"/>
                    <a:pt x="6973062" y="5577586"/>
                    <a:pt x="6892798" y="5577586"/>
                  </a:cubicBezTo>
                  <a:lnTo>
                    <a:pt x="6892798" y="5571236"/>
                  </a:lnTo>
                  <a:lnTo>
                    <a:pt x="6892798" y="5577586"/>
                  </a:lnTo>
                  <a:lnTo>
                    <a:pt x="145415" y="5577586"/>
                  </a:lnTo>
                  <a:lnTo>
                    <a:pt x="145415" y="5571236"/>
                  </a:lnTo>
                  <a:lnTo>
                    <a:pt x="145415" y="5577586"/>
                  </a:lnTo>
                  <a:cubicBezTo>
                    <a:pt x="65151" y="5577713"/>
                    <a:pt x="0" y="5512689"/>
                    <a:pt x="0" y="5432425"/>
                  </a:cubicBezTo>
                  <a:lnTo>
                    <a:pt x="0" y="145288"/>
                  </a:lnTo>
                  <a:lnTo>
                    <a:pt x="6350" y="145288"/>
                  </a:lnTo>
                  <a:lnTo>
                    <a:pt x="0" y="145288"/>
                  </a:lnTo>
                  <a:moveTo>
                    <a:pt x="12700" y="145288"/>
                  </a:moveTo>
                  <a:lnTo>
                    <a:pt x="12700" y="5432298"/>
                  </a:lnTo>
                  <a:lnTo>
                    <a:pt x="6350" y="5432298"/>
                  </a:lnTo>
                  <a:lnTo>
                    <a:pt x="12700" y="5432298"/>
                  </a:lnTo>
                  <a:cubicBezTo>
                    <a:pt x="12700" y="5505577"/>
                    <a:pt x="72136" y="5564886"/>
                    <a:pt x="145415" y="5564886"/>
                  </a:cubicBezTo>
                  <a:lnTo>
                    <a:pt x="6892798" y="5564886"/>
                  </a:lnTo>
                  <a:cubicBezTo>
                    <a:pt x="6966077" y="5564886"/>
                    <a:pt x="7025513" y="5505450"/>
                    <a:pt x="7025513" y="5432298"/>
                  </a:cubicBezTo>
                  <a:lnTo>
                    <a:pt x="7025513" y="145288"/>
                  </a:lnTo>
                  <a:cubicBezTo>
                    <a:pt x="7025513" y="72136"/>
                    <a:pt x="6966077" y="12700"/>
                    <a:pt x="6892798" y="12700"/>
                  </a:cubicBezTo>
                  <a:lnTo>
                    <a:pt x="145415" y="12700"/>
                  </a:lnTo>
                  <a:lnTo>
                    <a:pt x="145415" y="6350"/>
                  </a:lnTo>
                  <a:lnTo>
                    <a:pt x="145415" y="12700"/>
                  </a:lnTo>
                  <a:cubicBezTo>
                    <a:pt x="72136" y="12700"/>
                    <a:pt x="12700" y="72136"/>
                    <a:pt x="12700" y="145288"/>
                  </a:cubicBezTo>
                  <a:close/>
                </a:path>
              </a:pathLst>
            </a:custGeom>
            <a:solidFill>
              <a:srgbClr val="56565B"/>
            </a:solidFill>
            <a:ln w="12700">
              <a:solidFill>
                <a:srgbClr val="000000"/>
              </a:solidFill>
            </a:ln>
          </p:spPr>
        </p:sp>
      </p:grpSp>
      <p:grpSp>
        <p:nvGrpSpPr>
          <p:cNvPr name="Group 20" id="20"/>
          <p:cNvGrpSpPr/>
          <p:nvPr/>
        </p:nvGrpSpPr>
        <p:grpSpPr>
          <a:xfrm rot="0">
            <a:off x="1290933" y="4765442"/>
            <a:ext cx="744141" cy="744141"/>
            <a:chOff x="0" y="0"/>
            <a:chExt cx="992188" cy="992188"/>
          </a:xfrm>
        </p:grpSpPr>
        <p:sp>
          <p:nvSpPr>
            <p:cNvPr name="Freeform 21" id="21"/>
            <p:cNvSpPr/>
            <p:nvPr/>
          </p:nvSpPr>
          <p:spPr>
            <a:xfrm flipH="false" flipV="false" rot="0">
              <a:off x="0" y="0"/>
              <a:ext cx="992251" cy="992251"/>
            </a:xfrm>
            <a:custGeom>
              <a:avLst/>
              <a:gdLst/>
              <a:ahLst/>
              <a:cxnLst/>
              <a:rect r="r" b="b" t="t" l="l"/>
              <a:pathLst>
                <a:path h="992251" w="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F2F2F3"/>
            </a:solidFill>
            <a:ln w="12700">
              <a:solidFill>
                <a:srgbClr val="000000"/>
              </a:solidFill>
            </a:ln>
          </p:spPr>
        </p:sp>
      </p:grpSp>
      <p:sp>
        <p:nvSpPr>
          <p:cNvPr name="Freeform 22" id="22" descr="preencoded.png"/>
          <p:cNvSpPr/>
          <p:nvPr/>
        </p:nvSpPr>
        <p:spPr>
          <a:xfrm flipH="false" flipV="false" rot="0">
            <a:off x="1495577" y="4969934"/>
            <a:ext cx="334861" cy="334861"/>
          </a:xfrm>
          <a:custGeom>
            <a:avLst/>
            <a:gdLst/>
            <a:ahLst/>
            <a:cxnLst/>
            <a:rect r="r" b="b" t="t" l="l"/>
            <a:pathLst>
              <a:path h="334861" w="334861">
                <a:moveTo>
                  <a:pt x="0" y="0"/>
                </a:moveTo>
                <a:lnTo>
                  <a:pt x="334861" y="0"/>
                </a:lnTo>
                <a:lnTo>
                  <a:pt x="334861" y="334861"/>
                </a:lnTo>
                <a:lnTo>
                  <a:pt x="0" y="3348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290933" y="5719428"/>
            <a:ext cx="3721303" cy="503187"/>
          </a:xfrm>
          <a:prstGeom prst="rect">
            <a:avLst/>
          </a:prstGeom>
        </p:spPr>
        <p:txBody>
          <a:bodyPr anchor="t" rtlCol="false" tIns="0" lIns="0" bIns="0" rIns="0">
            <a:spAutoFit/>
          </a:bodyPr>
          <a:lstStyle/>
          <a:p>
            <a:pPr algn="l">
              <a:lnSpc>
                <a:spcPts val="3625"/>
              </a:lnSpc>
            </a:pPr>
            <a:r>
              <a:rPr lang="en-US" sz="2874">
                <a:solidFill>
                  <a:srgbClr val="E5E0DF"/>
                </a:solidFill>
                <a:latin typeface="Poppins Light"/>
                <a:ea typeface="Poppins Light"/>
                <a:cs typeface="Poppins Light"/>
                <a:sym typeface="Poppins Light"/>
              </a:rPr>
              <a:t>Online Classrooms</a:t>
            </a:r>
          </a:p>
        </p:txBody>
      </p:sp>
      <p:sp>
        <p:nvSpPr>
          <p:cNvPr name="TextBox 24" id="24"/>
          <p:cNvSpPr txBox="true"/>
          <p:nvPr/>
        </p:nvSpPr>
        <p:spPr>
          <a:xfrm rot="0">
            <a:off x="1290933" y="6276193"/>
            <a:ext cx="4754166" cy="1946116"/>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O</a:t>
            </a:r>
            <a:r>
              <a:rPr lang="en-US" sz="1937">
                <a:solidFill>
                  <a:srgbClr val="E5E0DF"/>
                </a:solidFill>
                <a:latin typeface="Roboto"/>
                <a:ea typeface="Roboto"/>
                <a:cs typeface="Roboto"/>
                <a:sym typeface="Roboto"/>
              </a:rPr>
              <a:t>nline classrooms require real-time communication, assignment management, and secure interaction between teachers and students.</a:t>
            </a:r>
          </a:p>
          <a:p>
            <a:pPr algn="l">
              <a:lnSpc>
                <a:spcPts val="3123"/>
              </a:lnSpc>
            </a:pPr>
          </a:p>
        </p:txBody>
      </p:sp>
      <p:grpSp>
        <p:nvGrpSpPr>
          <p:cNvPr name="Group 25" id="25"/>
          <p:cNvGrpSpPr/>
          <p:nvPr/>
        </p:nvGrpSpPr>
        <p:grpSpPr>
          <a:xfrm rot="0">
            <a:off x="6545761" y="4503209"/>
            <a:ext cx="5278784" cy="4183266"/>
            <a:chOff x="0" y="0"/>
            <a:chExt cx="7038378" cy="5577688"/>
          </a:xfrm>
        </p:grpSpPr>
        <p:sp>
          <p:nvSpPr>
            <p:cNvPr name="Freeform 26" id="26"/>
            <p:cNvSpPr/>
            <p:nvPr/>
          </p:nvSpPr>
          <p:spPr>
            <a:xfrm flipH="false" flipV="false" rot="0">
              <a:off x="6350" y="6350"/>
              <a:ext cx="7025767" cy="5564886"/>
            </a:xfrm>
            <a:custGeom>
              <a:avLst/>
              <a:gdLst/>
              <a:ahLst/>
              <a:cxnLst/>
              <a:rect r="r" b="b" t="t" l="l"/>
              <a:pathLst>
                <a:path h="5564886" w="7025767">
                  <a:moveTo>
                    <a:pt x="0" y="138938"/>
                  </a:moveTo>
                  <a:cubicBezTo>
                    <a:pt x="0" y="62230"/>
                    <a:pt x="62230" y="0"/>
                    <a:pt x="139065" y="0"/>
                  </a:cubicBezTo>
                  <a:lnTo>
                    <a:pt x="6886702" y="0"/>
                  </a:lnTo>
                  <a:cubicBezTo>
                    <a:pt x="6963537" y="0"/>
                    <a:pt x="7025767" y="62230"/>
                    <a:pt x="7025767" y="138938"/>
                  </a:cubicBezTo>
                  <a:lnTo>
                    <a:pt x="7025767" y="5425948"/>
                  </a:lnTo>
                  <a:cubicBezTo>
                    <a:pt x="7025767" y="5502656"/>
                    <a:pt x="6963537" y="5564886"/>
                    <a:pt x="6886702" y="5564886"/>
                  </a:cubicBezTo>
                  <a:lnTo>
                    <a:pt x="139065" y="5564886"/>
                  </a:lnTo>
                  <a:cubicBezTo>
                    <a:pt x="62230" y="5565013"/>
                    <a:pt x="0" y="5502783"/>
                    <a:pt x="0" y="5426075"/>
                  </a:cubicBezTo>
                  <a:close/>
                </a:path>
              </a:pathLst>
            </a:custGeom>
            <a:solidFill>
              <a:srgbClr val="3D3D42"/>
            </a:solidFill>
            <a:ln w="12700">
              <a:solidFill>
                <a:srgbClr val="000000"/>
              </a:solidFill>
            </a:ln>
          </p:spPr>
        </p:sp>
        <p:sp>
          <p:nvSpPr>
            <p:cNvPr name="Freeform 27" id="27"/>
            <p:cNvSpPr/>
            <p:nvPr/>
          </p:nvSpPr>
          <p:spPr>
            <a:xfrm flipH="false" flipV="false" rot="0">
              <a:off x="0" y="0"/>
              <a:ext cx="7038467" cy="5577586"/>
            </a:xfrm>
            <a:custGeom>
              <a:avLst/>
              <a:gdLst/>
              <a:ahLst/>
              <a:cxnLst/>
              <a:rect r="r" b="b" t="t" l="l"/>
              <a:pathLst>
                <a:path h="5577586" w="7038467">
                  <a:moveTo>
                    <a:pt x="0" y="145288"/>
                  </a:moveTo>
                  <a:cubicBezTo>
                    <a:pt x="0" y="65024"/>
                    <a:pt x="65151" y="0"/>
                    <a:pt x="145415" y="0"/>
                  </a:cubicBezTo>
                  <a:lnTo>
                    <a:pt x="6893052" y="0"/>
                  </a:lnTo>
                  <a:lnTo>
                    <a:pt x="6893052" y="6350"/>
                  </a:lnTo>
                  <a:lnTo>
                    <a:pt x="6893052" y="0"/>
                  </a:lnTo>
                  <a:cubicBezTo>
                    <a:pt x="6973316" y="0"/>
                    <a:pt x="7038467" y="65024"/>
                    <a:pt x="7038467" y="145288"/>
                  </a:cubicBezTo>
                  <a:lnTo>
                    <a:pt x="7032117" y="145288"/>
                  </a:lnTo>
                  <a:lnTo>
                    <a:pt x="7038467" y="145288"/>
                  </a:lnTo>
                  <a:lnTo>
                    <a:pt x="7038467" y="5432298"/>
                  </a:lnTo>
                  <a:lnTo>
                    <a:pt x="7032117" y="5432298"/>
                  </a:lnTo>
                  <a:lnTo>
                    <a:pt x="7038467" y="5432298"/>
                  </a:lnTo>
                  <a:cubicBezTo>
                    <a:pt x="7038467" y="5512562"/>
                    <a:pt x="6973316" y="5577586"/>
                    <a:pt x="6893052" y="5577586"/>
                  </a:cubicBezTo>
                  <a:lnTo>
                    <a:pt x="6893052" y="5571236"/>
                  </a:lnTo>
                  <a:lnTo>
                    <a:pt x="6893052" y="5577586"/>
                  </a:lnTo>
                  <a:lnTo>
                    <a:pt x="145415" y="5577586"/>
                  </a:lnTo>
                  <a:lnTo>
                    <a:pt x="145415" y="5571236"/>
                  </a:lnTo>
                  <a:lnTo>
                    <a:pt x="145415" y="5577586"/>
                  </a:lnTo>
                  <a:cubicBezTo>
                    <a:pt x="65151" y="5577713"/>
                    <a:pt x="0" y="5512689"/>
                    <a:pt x="0" y="5432425"/>
                  </a:cubicBezTo>
                  <a:lnTo>
                    <a:pt x="0" y="145288"/>
                  </a:lnTo>
                  <a:lnTo>
                    <a:pt x="6350" y="145288"/>
                  </a:lnTo>
                  <a:lnTo>
                    <a:pt x="0" y="145288"/>
                  </a:lnTo>
                  <a:moveTo>
                    <a:pt x="12700" y="145288"/>
                  </a:moveTo>
                  <a:lnTo>
                    <a:pt x="12700" y="5432298"/>
                  </a:lnTo>
                  <a:lnTo>
                    <a:pt x="6350" y="5432298"/>
                  </a:lnTo>
                  <a:lnTo>
                    <a:pt x="12700" y="5432298"/>
                  </a:lnTo>
                  <a:cubicBezTo>
                    <a:pt x="12700" y="5505577"/>
                    <a:pt x="72136" y="5564886"/>
                    <a:pt x="145415" y="5564886"/>
                  </a:cubicBezTo>
                  <a:lnTo>
                    <a:pt x="6893052" y="5564886"/>
                  </a:lnTo>
                  <a:cubicBezTo>
                    <a:pt x="6966331" y="5564886"/>
                    <a:pt x="7025767" y="5505450"/>
                    <a:pt x="7025767" y="5432298"/>
                  </a:cubicBezTo>
                  <a:lnTo>
                    <a:pt x="7025767" y="145288"/>
                  </a:lnTo>
                  <a:cubicBezTo>
                    <a:pt x="7025640" y="72136"/>
                    <a:pt x="6966331" y="12700"/>
                    <a:pt x="6893052" y="12700"/>
                  </a:cubicBezTo>
                  <a:lnTo>
                    <a:pt x="145415" y="12700"/>
                  </a:lnTo>
                  <a:lnTo>
                    <a:pt x="145415" y="6350"/>
                  </a:lnTo>
                  <a:lnTo>
                    <a:pt x="145415" y="12700"/>
                  </a:lnTo>
                  <a:cubicBezTo>
                    <a:pt x="72136" y="12700"/>
                    <a:pt x="12700" y="72136"/>
                    <a:pt x="12700" y="145288"/>
                  </a:cubicBezTo>
                  <a:close/>
                </a:path>
              </a:pathLst>
            </a:custGeom>
            <a:solidFill>
              <a:srgbClr val="56565B"/>
            </a:solidFill>
            <a:ln w="12700">
              <a:solidFill>
                <a:srgbClr val="000000"/>
              </a:solidFill>
            </a:ln>
          </p:spPr>
        </p:sp>
      </p:grpSp>
      <p:grpSp>
        <p:nvGrpSpPr>
          <p:cNvPr name="Group 28" id="28"/>
          <p:cNvGrpSpPr/>
          <p:nvPr/>
        </p:nvGrpSpPr>
        <p:grpSpPr>
          <a:xfrm rot="0">
            <a:off x="6807994" y="4765442"/>
            <a:ext cx="744141" cy="744141"/>
            <a:chOff x="0" y="0"/>
            <a:chExt cx="992188" cy="992188"/>
          </a:xfrm>
        </p:grpSpPr>
        <p:sp>
          <p:nvSpPr>
            <p:cNvPr name="Freeform 29" id="29"/>
            <p:cNvSpPr/>
            <p:nvPr/>
          </p:nvSpPr>
          <p:spPr>
            <a:xfrm flipH="false" flipV="false" rot="0">
              <a:off x="0" y="0"/>
              <a:ext cx="992251" cy="992251"/>
            </a:xfrm>
            <a:custGeom>
              <a:avLst/>
              <a:gdLst/>
              <a:ahLst/>
              <a:cxnLst/>
              <a:rect r="r" b="b" t="t" l="l"/>
              <a:pathLst>
                <a:path h="992251" w="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F2F2F3"/>
            </a:solidFill>
            <a:ln w="12700">
              <a:solidFill>
                <a:srgbClr val="000000"/>
              </a:solidFill>
            </a:ln>
          </p:spPr>
        </p:sp>
      </p:grpSp>
      <p:sp>
        <p:nvSpPr>
          <p:cNvPr name="Freeform 30" id="30" descr="preencoded.png"/>
          <p:cNvSpPr/>
          <p:nvPr/>
        </p:nvSpPr>
        <p:spPr>
          <a:xfrm flipH="false" flipV="false" rot="0">
            <a:off x="7012629" y="4969934"/>
            <a:ext cx="334861" cy="334861"/>
          </a:xfrm>
          <a:custGeom>
            <a:avLst/>
            <a:gdLst/>
            <a:ahLst/>
            <a:cxnLst/>
            <a:rect r="r" b="b" t="t" l="l"/>
            <a:pathLst>
              <a:path h="334861" w="334861">
                <a:moveTo>
                  <a:pt x="0" y="0"/>
                </a:moveTo>
                <a:lnTo>
                  <a:pt x="334861" y="0"/>
                </a:lnTo>
                <a:lnTo>
                  <a:pt x="334861" y="334861"/>
                </a:lnTo>
                <a:lnTo>
                  <a:pt x="0" y="334861"/>
                </a:lnTo>
                <a:lnTo>
                  <a:pt x="0" y="0"/>
                </a:lnTo>
                <a:close/>
              </a:path>
            </a:pathLst>
          </a:custGeom>
          <a:blipFill>
            <a:blip r:embed="rId11">
              <a:extLst>
                <a:ext uri="{96DAC541-7B7A-43D3-8B79-37D633B846F1}">
                  <asvg:svgBlip xmlns:asvg="http://schemas.microsoft.com/office/drawing/2016/SVG/main" r:embed="rId12"/>
                </a:ext>
              </a:extLst>
            </a:blip>
            <a:stretch>
              <a:fillRect l="-2779" t="0" r="-2776" b="0"/>
            </a:stretch>
          </a:blipFill>
        </p:spPr>
      </p:sp>
      <p:sp>
        <p:nvSpPr>
          <p:cNvPr name="TextBox 31" id="31"/>
          <p:cNvSpPr txBox="true"/>
          <p:nvPr/>
        </p:nvSpPr>
        <p:spPr>
          <a:xfrm rot="0">
            <a:off x="6807994" y="5719428"/>
            <a:ext cx="4754318" cy="968273"/>
          </a:xfrm>
          <a:prstGeom prst="rect">
            <a:avLst/>
          </a:prstGeom>
        </p:spPr>
        <p:txBody>
          <a:bodyPr anchor="t" rtlCol="false" tIns="0" lIns="0" bIns="0" rIns="0">
            <a:spAutoFit/>
          </a:bodyPr>
          <a:lstStyle/>
          <a:p>
            <a:pPr algn="l">
              <a:lnSpc>
                <a:spcPts val="3625"/>
              </a:lnSpc>
            </a:pPr>
            <a:r>
              <a:rPr lang="en-US" sz="2874">
                <a:solidFill>
                  <a:srgbClr val="E5E0DF"/>
                </a:solidFill>
                <a:latin typeface="Poppins Light"/>
                <a:ea typeface="Poppins Light"/>
                <a:cs typeface="Poppins Light"/>
                <a:sym typeface="Poppins Light"/>
              </a:rPr>
              <a:t>Existing System Limitations</a:t>
            </a:r>
          </a:p>
        </p:txBody>
      </p:sp>
      <p:sp>
        <p:nvSpPr>
          <p:cNvPr name="TextBox 32" id="32"/>
          <p:cNvSpPr txBox="true"/>
          <p:nvPr/>
        </p:nvSpPr>
        <p:spPr>
          <a:xfrm rot="0">
            <a:off x="6807994" y="6741289"/>
            <a:ext cx="4754318" cy="774592"/>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Many existing systems rely on heavy web frameworks and external services.</a:t>
            </a:r>
          </a:p>
        </p:txBody>
      </p:sp>
      <p:grpSp>
        <p:nvGrpSpPr>
          <p:cNvPr name="Group 33" id="33"/>
          <p:cNvGrpSpPr/>
          <p:nvPr/>
        </p:nvGrpSpPr>
        <p:grpSpPr>
          <a:xfrm rot="0">
            <a:off x="12062965" y="4503209"/>
            <a:ext cx="5278641" cy="4183266"/>
            <a:chOff x="0" y="0"/>
            <a:chExt cx="7038188" cy="5577688"/>
          </a:xfrm>
        </p:grpSpPr>
        <p:sp>
          <p:nvSpPr>
            <p:cNvPr name="Freeform 34" id="34"/>
            <p:cNvSpPr/>
            <p:nvPr/>
          </p:nvSpPr>
          <p:spPr>
            <a:xfrm flipH="false" flipV="false" rot="0">
              <a:off x="6350" y="6350"/>
              <a:ext cx="7025513" cy="5564886"/>
            </a:xfrm>
            <a:custGeom>
              <a:avLst/>
              <a:gdLst/>
              <a:ahLst/>
              <a:cxnLst/>
              <a:rect r="r" b="b" t="t" l="l"/>
              <a:pathLst>
                <a:path h="5564886" w="7025513">
                  <a:moveTo>
                    <a:pt x="0" y="138938"/>
                  </a:moveTo>
                  <a:cubicBezTo>
                    <a:pt x="0" y="62230"/>
                    <a:pt x="62230" y="0"/>
                    <a:pt x="139065" y="0"/>
                  </a:cubicBezTo>
                  <a:lnTo>
                    <a:pt x="6886448" y="0"/>
                  </a:lnTo>
                  <a:cubicBezTo>
                    <a:pt x="6963283" y="0"/>
                    <a:pt x="7025513" y="62230"/>
                    <a:pt x="7025513" y="138938"/>
                  </a:cubicBezTo>
                  <a:lnTo>
                    <a:pt x="7025513" y="5425948"/>
                  </a:lnTo>
                  <a:cubicBezTo>
                    <a:pt x="7025513" y="5502656"/>
                    <a:pt x="6963283" y="5564886"/>
                    <a:pt x="6886448" y="5564886"/>
                  </a:cubicBezTo>
                  <a:lnTo>
                    <a:pt x="139065" y="5564886"/>
                  </a:lnTo>
                  <a:cubicBezTo>
                    <a:pt x="62230" y="5565013"/>
                    <a:pt x="0" y="5502783"/>
                    <a:pt x="0" y="5426075"/>
                  </a:cubicBezTo>
                  <a:close/>
                </a:path>
              </a:pathLst>
            </a:custGeom>
            <a:solidFill>
              <a:srgbClr val="3D3D42"/>
            </a:solidFill>
            <a:ln w="12700">
              <a:solidFill>
                <a:srgbClr val="000000"/>
              </a:solidFill>
            </a:ln>
          </p:spPr>
        </p:sp>
        <p:sp>
          <p:nvSpPr>
            <p:cNvPr name="Freeform 35" id="35"/>
            <p:cNvSpPr/>
            <p:nvPr/>
          </p:nvSpPr>
          <p:spPr>
            <a:xfrm flipH="false" flipV="false" rot="0">
              <a:off x="0" y="0"/>
              <a:ext cx="7038213" cy="5577586"/>
            </a:xfrm>
            <a:custGeom>
              <a:avLst/>
              <a:gdLst/>
              <a:ahLst/>
              <a:cxnLst/>
              <a:rect r="r" b="b" t="t" l="l"/>
              <a:pathLst>
                <a:path h="5577586" w="7038213">
                  <a:moveTo>
                    <a:pt x="0" y="145288"/>
                  </a:moveTo>
                  <a:cubicBezTo>
                    <a:pt x="0" y="65024"/>
                    <a:pt x="65151" y="0"/>
                    <a:pt x="145415" y="0"/>
                  </a:cubicBezTo>
                  <a:lnTo>
                    <a:pt x="6892798" y="0"/>
                  </a:lnTo>
                  <a:lnTo>
                    <a:pt x="6892798" y="6350"/>
                  </a:lnTo>
                  <a:lnTo>
                    <a:pt x="6892798" y="0"/>
                  </a:lnTo>
                  <a:cubicBezTo>
                    <a:pt x="6973062" y="0"/>
                    <a:pt x="7038213" y="65024"/>
                    <a:pt x="7038213" y="145288"/>
                  </a:cubicBezTo>
                  <a:lnTo>
                    <a:pt x="7031863" y="145288"/>
                  </a:lnTo>
                  <a:lnTo>
                    <a:pt x="7038213" y="145288"/>
                  </a:lnTo>
                  <a:lnTo>
                    <a:pt x="7038213" y="5432298"/>
                  </a:lnTo>
                  <a:lnTo>
                    <a:pt x="7031863" y="5432298"/>
                  </a:lnTo>
                  <a:lnTo>
                    <a:pt x="7038213" y="5432298"/>
                  </a:lnTo>
                  <a:cubicBezTo>
                    <a:pt x="7038213" y="5512562"/>
                    <a:pt x="6973062" y="5577586"/>
                    <a:pt x="6892798" y="5577586"/>
                  </a:cubicBezTo>
                  <a:lnTo>
                    <a:pt x="6892798" y="5571236"/>
                  </a:lnTo>
                  <a:lnTo>
                    <a:pt x="6892798" y="5577586"/>
                  </a:lnTo>
                  <a:lnTo>
                    <a:pt x="145415" y="5577586"/>
                  </a:lnTo>
                  <a:lnTo>
                    <a:pt x="145415" y="5571236"/>
                  </a:lnTo>
                  <a:lnTo>
                    <a:pt x="145415" y="5577586"/>
                  </a:lnTo>
                  <a:cubicBezTo>
                    <a:pt x="65151" y="5577713"/>
                    <a:pt x="0" y="5512689"/>
                    <a:pt x="0" y="5432425"/>
                  </a:cubicBezTo>
                  <a:lnTo>
                    <a:pt x="0" y="145288"/>
                  </a:lnTo>
                  <a:lnTo>
                    <a:pt x="6350" y="145288"/>
                  </a:lnTo>
                  <a:lnTo>
                    <a:pt x="0" y="145288"/>
                  </a:lnTo>
                  <a:moveTo>
                    <a:pt x="12700" y="145288"/>
                  </a:moveTo>
                  <a:lnTo>
                    <a:pt x="12700" y="5432298"/>
                  </a:lnTo>
                  <a:lnTo>
                    <a:pt x="6350" y="5432298"/>
                  </a:lnTo>
                  <a:lnTo>
                    <a:pt x="12700" y="5432298"/>
                  </a:lnTo>
                  <a:cubicBezTo>
                    <a:pt x="12700" y="5505577"/>
                    <a:pt x="72136" y="5564886"/>
                    <a:pt x="145415" y="5564886"/>
                  </a:cubicBezTo>
                  <a:lnTo>
                    <a:pt x="6892798" y="5564886"/>
                  </a:lnTo>
                  <a:cubicBezTo>
                    <a:pt x="6966077" y="5564886"/>
                    <a:pt x="7025513" y="5505450"/>
                    <a:pt x="7025513" y="5432298"/>
                  </a:cubicBezTo>
                  <a:lnTo>
                    <a:pt x="7025513" y="145288"/>
                  </a:lnTo>
                  <a:cubicBezTo>
                    <a:pt x="7025513" y="72136"/>
                    <a:pt x="6966077" y="12700"/>
                    <a:pt x="6892798" y="12700"/>
                  </a:cubicBezTo>
                  <a:lnTo>
                    <a:pt x="145415" y="12700"/>
                  </a:lnTo>
                  <a:lnTo>
                    <a:pt x="145415" y="6350"/>
                  </a:lnTo>
                  <a:lnTo>
                    <a:pt x="145415" y="12700"/>
                  </a:lnTo>
                  <a:cubicBezTo>
                    <a:pt x="72136" y="12700"/>
                    <a:pt x="12700" y="72136"/>
                    <a:pt x="12700" y="145288"/>
                  </a:cubicBezTo>
                  <a:close/>
                </a:path>
              </a:pathLst>
            </a:custGeom>
            <a:solidFill>
              <a:srgbClr val="56565B"/>
            </a:solidFill>
            <a:ln w="12700">
              <a:solidFill>
                <a:srgbClr val="000000"/>
              </a:solidFill>
            </a:ln>
          </p:spPr>
        </p:sp>
      </p:grpSp>
      <p:grpSp>
        <p:nvGrpSpPr>
          <p:cNvPr name="Group 36" id="36"/>
          <p:cNvGrpSpPr/>
          <p:nvPr/>
        </p:nvGrpSpPr>
        <p:grpSpPr>
          <a:xfrm rot="0">
            <a:off x="12325198" y="4765442"/>
            <a:ext cx="744141" cy="744141"/>
            <a:chOff x="0" y="0"/>
            <a:chExt cx="992188" cy="992188"/>
          </a:xfrm>
        </p:grpSpPr>
        <p:sp>
          <p:nvSpPr>
            <p:cNvPr name="Freeform 37" id="37"/>
            <p:cNvSpPr/>
            <p:nvPr/>
          </p:nvSpPr>
          <p:spPr>
            <a:xfrm flipH="false" flipV="false" rot="0">
              <a:off x="0" y="0"/>
              <a:ext cx="992251" cy="992251"/>
            </a:xfrm>
            <a:custGeom>
              <a:avLst/>
              <a:gdLst/>
              <a:ahLst/>
              <a:cxnLst/>
              <a:rect r="r" b="b" t="t" l="l"/>
              <a:pathLst>
                <a:path h="992251" w="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F2F2F3"/>
            </a:solidFill>
            <a:ln w="12700">
              <a:solidFill>
                <a:srgbClr val="000000"/>
              </a:solidFill>
            </a:ln>
          </p:spPr>
        </p:sp>
      </p:grpSp>
      <p:sp>
        <p:nvSpPr>
          <p:cNvPr name="Freeform 38" id="38" descr="preencoded.png"/>
          <p:cNvSpPr/>
          <p:nvPr/>
        </p:nvSpPr>
        <p:spPr>
          <a:xfrm flipH="false" flipV="false" rot="0">
            <a:off x="12529842" y="4969934"/>
            <a:ext cx="334861" cy="334861"/>
          </a:xfrm>
          <a:custGeom>
            <a:avLst/>
            <a:gdLst/>
            <a:ahLst/>
            <a:cxnLst/>
            <a:rect r="r" b="b" t="t" l="l"/>
            <a:pathLst>
              <a:path h="334861" w="334861">
                <a:moveTo>
                  <a:pt x="0" y="0"/>
                </a:moveTo>
                <a:lnTo>
                  <a:pt x="334861" y="0"/>
                </a:lnTo>
                <a:lnTo>
                  <a:pt x="334861" y="334861"/>
                </a:lnTo>
                <a:lnTo>
                  <a:pt x="0" y="334861"/>
                </a:lnTo>
                <a:lnTo>
                  <a:pt x="0" y="0"/>
                </a:lnTo>
                <a:close/>
              </a:path>
            </a:pathLst>
          </a:custGeom>
          <a:blipFill>
            <a:blip r:embed="rId13">
              <a:extLst>
                <a:ext uri="{96DAC541-7B7A-43D3-8B79-37D633B846F1}">
                  <asvg:svgBlip xmlns:asvg="http://schemas.microsoft.com/office/drawing/2016/SVG/main" r:embed="rId14"/>
                </a:ext>
              </a:extLst>
            </a:blip>
            <a:stretch>
              <a:fillRect l="0" t="-9722" r="0" b="-9722"/>
            </a:stretch>
          </a:blipFill>
        </p:spPr>
      </p:sp>
      <p:sp>
        <p:nvSpPr>
          <p:cNvPr name="TextBox 39" id="39"/>
          <p:cNvSpPr txBox="true"/>
          <p:nvPr/>
        </p:nvSpPr>
        <p:spPr>
          <a:xfrm rot="0">
            <a:off x="12325198" y="5719428"/>
            <a:ext cx="3721303" cy="503187"/>
          </a:xfrm>
          <a:prstGeom prst="rect">
            <a:avLst/>
          </a:prstGeom>
        </p:spPr>
        <p:txBody>
          <a:bodyPr anchor="t" rtlCol="false" tIns="0" lIns="0" bIns="0" rIns="0">
            <a:spAutoFit/>
          </a:bodyPr>
          <a:lstStyle/>
          <a:p>
            <a:pPr algn="l">
              <a:lnSpc>
                <a:spcPts val="3625"/>
              </a:lnSpc>
            </a:pPr>
            <a:r>
              <a:rPr lang="en-US" sz="2874">
                <a:solidFill>
                  <a:srgbClr val="E5E0DF"/>
                </a:solidFill>
                <a:latin typeface="Poppins Light"/>
                <a:ea typeface="Poppins Light"/>
                <a:cs typeface="Poppins Light"/>
                <a:sym typeface="Poppins Light"/>
              </a:rPr>
              <a:t>Hidden Complexity</a:t>
            </a:r>
          </a:p>
        </p:txBody>
      </p:sp>
      <p:sp>
        <p:nvSpPr>
          <p:cNvPr name="TextBox 40" id="40"/>
          <p:cNvSpPr txBox="true"/>
          <p:nvPr/>
        </p:nvSpPr>
        <p:spPr>
          <a:xfrm rot="0">
            <a:off x="12325198" y="6276193"/>
            <a:ext cx="4754166" cy="1165174"/>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Unde</a:t>
            </a:r>
            <a:r>
              <a:rPr lang="en-US" sz="1937">
                <a:solidFill>
                  <a:srgbClr val="E5E0DF"/>
                </a:solidFill>
                <a:latin typeface="Roboto"/>
                <a:ea typeface="Roboto"/>
                <a:cs typeface="Roboto"/>
                <a:sym typeface="Roboto"/>
              </a:rPr>
              <a:t>rstanding low-level networking concepts is often hidden in high-level tools.</a:t>
            </a:r>
          </a:p>
          <a:p>
            <a:pPr algn="l">
              <a:lnSpc>
                <a:spcPts val="3123"/>
              </a:lnSpc>
            </a:pPr>
          </a:p>
        </p:txBody>
      </p:sp>
      <p:sp>
        <p:nvSpPr>
          <p:cNvPr name="TextBox 41" id="41"/>
          <p:cNvSpPr txBox="true"/>
          <p:nvPr/>
        </p:nvSpPr>
        <p:spPr>
          <a:xfrm rot="0">
            <a:off x="1076325" y="1323975"/>
            <a:ext cx="2390775"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
        <p:nvSpPr>
          <p:cNvPr name="TextBox 42" id="42"/>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400" y="0"/>
            <a:ext cx="895350" cy="1752600"/>
            <a:chOff x="0" y="0"/>
            <a:chExt cx="235812" cy="461590"/>
          </a:xfrm>
        </p:grpSpPr>
        <p:sp>
          <p:nvSpPr>
            <p:cNvPr name="Freeform 5" id="5"/>
            <p:cNvSpPr/>
            <p:nvPr/>
          </p:nvSpPr>
          <p:spPr>
            <a:xfrm flipH="false" flipV="false" rot="0">
              <a:off x="0" y="0"/>
              <a:ext cx="235812" cy="461590"/>
            </a:xfrm>
            <a:custGeom>
              <a:avLst/>
              <a:gdLst/>
              <a:ahLst/>
              <a:cxnLst/>
              <a:rect r="r" b="b" t="t" l="l"/>
              <a:pathLst>
                <a:path h="461590" w="235812">
                  <a:moveTo>
                    <a:pt x="0" y="0"/>
                  </a:moveTo>
                  <a:lnTo>
                    <a:pt x="235812" y="0"/>
                  </a:lnTo>
                  <a:lnTo>
                    <a:pt x="235812" y="461590"/>
                  </a:lnTo>
                  <a:lnTo>
                    <a:pt x="0" y="461590"/>
                  </a:lnTo>
                  <a:close/>
                </a:path>
              </a:pathLst>
            </a:custGeom>
            <a:solidFill>
              <a:srgbClr val="A20000"/>
            </a:solidFill>
          </p:spPr>
        </p:sp>
        <p:sp>
          <p:nvSpPr>
            <p:cNvPr name="TextBox 6" id="6"/>
            <p:cNvSpPr txBox="true"/>
            <p:nvPr/>
          </p:nvSpPr>
          <p:spPr>
            <a:xfrm>
              <a:off x="0" y="-66675"/>
              <a:ext cx="235812" cy="52826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8600" y="-9525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438150" y="41910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743950" y="9220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H="true">
            <a:off x="447675" y="8267700"/>
            <a:ext cx="0" cy="1524000"/>
          </a:xfrm>
          <a:prstGeom prst="line">
            <a:avLst/>
          </a:prstGeom>
          <a:ln cap="flat" w="19050">
            <a:solidFill>
              <a:srgbClr val="FDFEFF"/>
            </a:solidFill>
            <a:prstDash val="solid"/>
            <a:headEnd type="none" len="sm" w="sm"/>
            <a:tailEnd type="none" len="sm" w="sm"/>
          </a:ln>
        </p:spPr>
      </p:sp>
      <p:grpSp>
        <p:nvGrpSpPr>
          <p:cNvPr name="Group 13" id="13"/>
          <p:cNvGrpSpPr/>
          <p:nvPr/>
        </p:nvGrpSpPr>
        <p:grpSpPr>
          <a:xfrm rot="0">
            <a:off x="11849100" y="1028700"/>
            <a:ext cx="6915150" cy="8229600"/>
            <a:chOff x="0" y="0"/>
            <a:chExt cx="898068" cy="1068775"/>
          </a:xfrm>
        </p:grpSpPr>
        <p:sp>
          <p:nvSpPr>
            <p:cNvPr name="Freeform 14" id="14"/>
            <p:cNvSpPr/>
            <p:nvPr/>
          </p:nvSpPr>
          <p:spPr>
            <a:xfrm flipH="false" flipV="false" rot="0">
              <a:off x="0" y="0"/>
              <a:ext cx="898068" cy="1068775"/>
            </a:xfrm>
            <a:custGeom>
              <a:avLst/>
              <a:gdLst/>
              <a:ahLst/>
              <a:cxnLst/>
              <a:rect r="r" b="b" t="t" l="l"/>
              <a:pathLst>
                <a:path h="1068775" w="898068">
                  <a:moveTo>
                    <a:pt x="33587" y="0"/>
                  </a:moveTo>
                  <a:lnTo>
                    <a:pt x="864481" y="0"/>
                  </a:lnTo>
                  <a:cubicBezTo>
                    <a:pt x="873389" y="0"/>
                    <a:pt x="881931" y="3539"/>
                    <a:pt x="888230" y="9837"/>
                  </a:cubicBezTo>
                  <a:cubicBezTo>
                    <a:pt x="894529" y="16136"/>
                    <a:pt x="898068" y="24679"/>
                    <a:pt x="898068" y="33587"/>
                  </a:cubicBezTo>
                  <a:lnTo>
                    <a:pt x="898068" y="1035188"/>
                  </a:lnTo>
                  <a:cubicBezTo>
                    <a:pt x="898068" y="1053737"/>
                    <a:pt x="883030" y="1068775"/>
                    <a:pt x="864481" y="1068775"/>
                  </a:cubicBezTo>
                  <a:lnTo>
                    <a:pt x="33587" y="1068775"/>
                  </a:lnTo>
                  <a:cubicBezTo>
                    <a:pt x="15037" y="1068775"/>
                    <a:pt x="0" y="1053737"/>
                    <a:pt x="0" y="1035188"/>
                  </a:cubicBezTo>
                  <a:lnTo>
                    <a:pt x="0" y="33587"/>
                  </a:lnTo>
                  <a:cubicBezTo>
                    <a:pt x="0" y="15037"/>
                    <a:pt x="15037" y="0"/>
                    <a:pt x="33587" y="0"/>
                  </a:cubicBezTo>
                  <a:close/>
                </a:path>
              </a:pathLst>
            </a:custGeom>
            <a:blipFill>
              <a:blip r:embed="rId7">
                <a:alphaModFix amt="42000"/>
              </a:blip>
              <a:stretch>
                <a:fillRect l="-72978" t="0" r="-5371" b="0"/>
              </a:stretch>
            </a:blipFill>
            <a:ln cap="rnd">
              <a:noFill/>
              <a:prstDash val="solid"/>
              <a:round/>
            </a:ln>
          </p:spPr>
        </p:sp>
      </p:grpSp>
      <p:sp>
        <p:nvSpPr>
          <p:cNvPr name="Freeform 15" id="15"/>
          <p:cNvSpPr/>
          <p:nvPr/>
        </p:nvSpPr>
        <p:spPr>
          <a:xfrm flipH="false" flipV="false" rot="0">
            <a:off x="17697450" y="4972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6" id="16"/>
          <p:cNvSpPr/>
          <p:nvPr/>
        </p:nvSpPr>
        <p:spPr>
          <a:xfrm>
            <a:off x="17840325" y="495300"/>
            <a:ext cx="0" cy="1524000"/>
          </a:xfrm>
          <a:prstGeom prst="line">
            <a:avLst/>
          </a:prstGeom>
          <a:ln cap="flat" w="19050">
            <a:solidFill>
              <a:srgbClr val="FDFEFF"/>
            </a:solidFill>
            <a:prstDash val="solid"/>
            <a:headEnd type="none" len="sm" w="sm"/>
            <a:tailEnd type="none" len="sm" w="sm"/>
          </a:ln>
        </p:spPr>
      </p:sp>
      <p:sp>
        <p:nvSpPr>
          <p:cNvPr name="TextBox 17" id="17"/>
          <p:cNvSpPr txBox="true"/>
          <p:nvPr/>
        </p:nvSpPr>
        <p:spPr>
          <a:xfrm rot="0">
            <a:off x="1629024" y="2093012"/>
            <a:ext cx="10867570" cy="1112115"/>
          </a:xfrm>
          <a:prstGeom prst="rect">
            <a:avLst/>
          </a:prstGeom>
        </p:spPr>
        <p:txBody>
          <a:bodyPr anchor="t" rtlCol="false" tIns="0" lIns="0" bIns="0" rIns="0">
            <a:spAutoFit/>
          </a:bodyPr>
          <a:lstStyle/>
          <a:p>
            <a:pPr algn="l" marL="0" indent="0" lvl="0">
              <a:lnSpc>
                <a:spcPts val="7181"/>
              </a:lnSpc>
              <a:spcBef>
                <a:spcPct val="0"/>
              </a:spcBef>
            </a:pPr>
            <a:r>
              <a:rPr lang="en-US" b="true" sz="6528">
                <a:solidFill>
                  <a:srgbClr val="FDFEFF"/>
                </a:solidFill>
                <a:latin typeface="Agrandir Bold"/>
                <a:ea typeface="Agrandir Bold"/>
                <a:cs typeface="Agrandir Bold"/>
                <a:sym typeface="Agrandir Bold"/>
              </a:rPr>
              <a:t>Co</a:t>
            </a:r>
            <a:r>
              <a:rPr lang="en-US" b="true" sz="6528" strike="noStrike" u="none">
                <a:solidFill>
                  <a:srgbClr val="FDFEFF"/>
                </a:solidFill>
                <a:latin typeface="Agrandir Bold"/>
                <a:ea typeface="Agrandir Bold"/>
                <a:cs typeface="Agrandir Bold"/>
                <a:sym typeface="Agrandir Bold"/>
              </a:rPr>
              <a:t>re Objectives and Aims</a:t>
            </a:r>
          </a:p>
        </p:txBody>
      </p:sp>
      <p:grpSp>
        <p:nvGrpSpPr>
          <p:cNvPr name="Group 18" id="18"/>
          <p:cNvGrpSpPr/>
          <p:nvPr/>
        </p:nvGrpSpPr>
        <p:grpSpPr>
          <a:xfrm rot="0">
            <a:off x="1589722" y="3662327"/>
            <a:ext cx="4857594" cy="2552021"/>
            <a:chOff x="0" y="0"/>
            <a:chExt cx="7063588" cy="3710978"/>
          </a:xfrm>
        </p:grpSpPr>
        <p:sp>
          <p:nvSpPr>
            <p:cNvPr name="Freeform 19" id="19"/>
            <p:cNvSpPr/>
            <p:nvPr/>
          </p:nvSpPr>
          <p:spPr>
            <a:xfrm flipH="false" flipV="false" rot="0">
              <a:off x="19050" y="19050"/>
              <a:ext cx="7025512" cy="3672840"/>
            </a:xfrm>
            <a:custGeom>
              <a:avLst/>
              <a:gdLst/>
              <a:ahLst/>
              <a:cxnLst/>
              <a:rect r="r" b="b" t="t" l="l"/>
              <a:pathLst>
                <a:path h="3672840" w="7025512">
                  <a:moveTo>
                    <a:pt x="0" y="182880"/>
                  </a:moveTo>
                  <a:cubicBezTo>
                    <a:pt x="0" y="81915"/>
                    <a:pt x="82296" y="0"/>
                    <a:pt x="183769" y="0"/>
                  </a:cubicBezTo>
                  <a:lnTo>
                    <a:pt x="6841744" y="0"/>
                  </a:lnTo>
                  <a:cubicBezTo>
                    <a:pt x="6943217" y="0"/>
                    <a:pt x="7025512" y="81915"/>
                    <a:pt x="7025512" y="182880"/>
                  </a:cubicBezTo>
                  <a:lnTo>
                    <a:pt x="7025512" y="3489960"/>
                  </a:lnTo>
                  <a:cubicBezTo>
                    <a:pt x="7025512" y="3590925"/>
                    <a:pt x="6943217" y="3672840"/>
                    <a:pt x="6841744" y="3672840"/>
                  </a:cubicBezTo>
                  <a:lnTo>
                    <a:pt x="183769" y="3672840"/>
                  </a:lnTo>
                  <a:cubicBezTo>
                    <a:pt x="82296" y="3672840"/>
                    <a:pt x="0" y="3590925"/>
                    <a:pt x="0" y="3489960"/>
                  </a:cubicBezTo>
                  <a:close/>
                </a:path>
              </a:pathLst>
            </a:custGeom>
            <a:solidFill>
              <a:srgbClr val="050505"/>
            </a:solidFill>
            <a:ln w="12700">
              <a:solidFill>
                <a:srgbClr val="000000"/>
              </a:solidFill>
            </a:ln>
          </p:spPr>
        </p:sp>
        <p:sp>
          <p:nvSpPr>
            <p:cNvPr name="Freeform 20" id="20"/>
            <p:cNvSpPr/>
            <p:nvPr/>
          </p:nvSpPr>
          <p:spPr>
            <a:xfrm flipH="false" flipV="false" rot="0">
              <a:off x="0" y="0"/>
              <a:ext cx="7063612" cy="3710940"/>
            </a:xfrm>
            <a:custGeom>
              <a:avLst/>
              <a:gdLst/>
              <a:ahLst/>
              <a:cxnLst/>
              <a:rect r="r" b="b" t="t" l="l"/>
              <a:pathLst>
                <a:path h="3710940" w="7063612">
                  <a:moveTo>
                    <a:pt x="0" y="201930"/>
                  </a:moveTo>
                  <a:cubicBezTo>
                    <a:pt x="0" y="90297"/>
                    <a:pt x="90932" y="0"/>
                    <a:pt x="202819" y="0"/>
                  </a:cubicBezTo>
                  <a:lnTo>
                    <a:pt x="6860794" y="0"/>
                  </a:lnTo>
                  <a:lnTo>
                    <a:pt x="6860794" y="19050"/>
                  </a:lnTo>
                  <a:lnTo>
                    <a:pt x="6860794" y="0"/>
                  </a:lnTo>
                  <a:cubicBezTo>
                    <a:pt x="6972681" y="0"/>
                    <a:pt x="7063612" y="90297"/>
                    <a:pt x="7063612" y="201930"/>
                  </a:cubicBezTo>
                  <a:lnTo>
                    <a:pt x="7044562" y="201930"/>
                  </a:lnTo>
                  <a:lnTo>
                    <a:pt x="7063612" y="201930"/>
                  </a:lnTo>
                  <a:lnTo>
                    <a:pt x="7063612" y="3509010"/>
                  </a:lnTo>
                  <a:lnTo>
                    <a:pt x="7044562" y="3509010"/>
                  </a:lnTo>
                  <a:lnTo>
                    <a:pt x="7063612" y="3509010"/>
                  </a:lnTo>
                  <a:cubicBezTo>
                    <a:pt x="7063612" y="3620643"/>
                    <a:pt x="6972681" y="3710940"/>
                    <a:pt x="6860794" y="3710940"/>
                  </a:cubicBezTo>
                  <a:lnTo>
                    <a:pt x="6860794" y="3691890"/>
                  </a:lnTo>
                  <a:lnTo>
                    <a:pt x="6860794" y="3710940"/>
                  </a:lnTo>
                  <a:lnTo>
                    <a:pt x="202819" y="3710940"/>
                  </a:lnTo>
                  <a:lnTo>
                    <a:pt x="202819" y="3691890"/>
                  </a:lnTo>
                  <a:lnTo>
                    <a:pt x="202819" y="3710940"/>
                  </a:lnTo>
                  <a:cubicBezTo>
                    <a:pt x="90932" y="3710940"/>
                    <a:pt x="0" y="3620643"/>
                    <a:pt x="0" y="3509010"/>
                  </a:cubicBezTo>
                  <a:lnTo>
                    <a:pt x="0" y="201930"/>
                  </a:lnTo>
                  <a:lnTo>
                    <a:pt x="19050" y="201930"/>
                  </a:lnTo>
                  <a:lnTo>
                    <a:pt x="0" y="201930"/>
                  </a:lnTo>
                  <a:moveTo>
                    <a:pt x="38100" y="201930"/>
                  </a:moveTo>
                  <a:lnTo>
                    <a:pt x="38100" y="3509010"/>
                  </a:lnTo>
                  <a:lnTo>
                    <a:pt x="19050" y="3509010"/>
                  </a:lnTo>
                  <a:lnTo>
                    <a:pt x="38100" y="3509010"/>
                  </a:lnTo>
                  <a:cubicBezTo>
                    <a:pt x="38100" y="3599434"/>
                    <a:pt x="111760" y="3672840"/>
                    <a:pt x="202819" y="3672840"/>
                  </a:cubicBezTo>
                  <a:lnTo>
                    <a:pt x="6860794" y="3672840"/>
                  </a:lnTo>
                  <a:cubicBezTo>
                    <a:pt x="6951852" y="3672840"/>
                    <a:pt x="7025512" y="3599434"/>
                    <a:pt x="7025512" y="3509010"/>
                  </a:cubicBezTo>
                  <a:lnTo>
                    <a:pt x="7025512" y="201930"/>
                  </a:lnTo>
                  <a:cubicBezTo>
                    <a:pt x="7025512" y="111506"/>
                    <a:pt x="6951852" y="38100"/>
                    <a:pt x="6860794" y="38100"/>
                  </a:cubicBezTo>
                  <a:lnTo>
                    <a:pt x="202819" y="38100"/>
                  </a:lnTo>
                  <a:lnTo>
                    <a:pt x="202819" y="19050"/>
                  </a:lnTo>
                  <a:lnTo>
                    <a:pt x="202819" y="38100"/>
                  </a:lnTo>
                  <a:cubicBezTo>
                    <a:pt x="111760" y="38100"/>
                    <a:pt x="38100" y="111506"/>
                    <a:pt x="38100" y="201930"/>
                  </a:cubicBezTo>
                  <a:close/>
                </a:path>
              </a:pathLst>
            </a:custGeom>
            <a:solidFill>
              <a:srgbClr val="56565B"/>
            </a:solidFill>
            <a:ln w="12700">
              <a:solidFill>
                <a:srgbClr val="000000"/>
              </a:solidFill>
            </a:ln>
          </p:spPr>
        </p:sp>
      </p:grpSp>
      <p:grpSp>
        <p:nvGrpSpPr>
          <p:cNvPr name="Group 21" id="21"/>
          <p:cNvGrpSpPr/>
          <p:nvPr/>
        </p:nvGrpSpPr>
        <p:grpSpPr>
          <a:xfrm rot="0">
            <a:off x="1576622" y="3675427"/>
            <a:ext cx="104805" cy="2525820"/>
            <a:chOff x="0" y="0"/>
            <a:chExt cx="152400" cy="3672878"/>
          </a:xfrm>
        </p:grpSpPr>
        <p:sp>
          <p:nvSpPr>
            <p:cNvPr name="Freeform 22" id="22"/>
            <p:cNvSpPr/>
            <p:nvPr/>
          </p:nvSpPr>
          <p:spPr>
            <a:xfrm flipH="false" flipV="false" rot="0">
              <a:off x="0" y="0"/>
              <a:ext cx="152400" cy="3672840"/>
            </a:xfrm>
            <a:custGeom>
              <a:avLst/>
              <a:gdLst/>
              <a:ahLst/>
              <a:cxnLst/>
              <a:rect r="r" b="b" t="t" l="l"/>
              <a:pathLst>
                <a:path h="3672840" w="152400">
                  <a:moveTo>
                    <a:pt x="0" y="76200"/>
                  </a:moveTo>
                  <a:cubicBezTo>
                    <a:pt x="0" y="34163"/>
                    <a:pt x="34163" y="0"/>
                    <a:pt x="76200" y="0"/>
                  </a:cubicBezTo>
                  <a:cubicBezTo>
                    <a:pt x="118237" y="0"/>
                    <a:pt x="152400" y="34163"/>
                    <a:pt x="152400" y="76200"/>
                  </a:cubicBezTo>
                  <a:lnTo>
                    <a:pt x="152400" y="3596640"/>
                  </a:lnTo>
                  <a:cubicBezTo>
                    <a:pt x="152400" y="3638677"/>
                    <a:pt x="118237" y="3672840"/>
                    <a:pt x="76200" y="3672840"/>
                  </a:cubicBezTo>
                  <a:cubicBezTo>
                    <a:pt x="34163" y="3672840"/>
                    <a:pt x="0" y="3638677"/>
                    <a:pt x="0" y="3596640"/>
                  </a:cubicBezTo>
                  <a:close/>
                </a:path>
              </a:pathLst>
            </a:custGeom>
            <a:solidFill>
              <a:srgbClr val="F2F2F3"/>
            </a:solidFill>
            <a:ln w="12700">
              <a:solidFill>
                <a:srgbClr val="000000"/>
              </a:solidFill>
            </a:ln>
          </p:spPr>
        </p:sp>
      </p:grpSp>
      <p:sp>
        <p:nvSpPr>
          <p:cNvPr name="TextBox 23" id="23"/>
          <p:cNvSpPr txBox="true"/>
          <p:nvPr/>
        </p:nvSpPr>
        <p:spPr>
          <a:xfrm rot="0">
            <a:off x="1934975" y="3890876"/>
            <a:ext cx="3412162" cy="464550"/>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TCP-based Design</a:t>
            </a:r>
          </a:p>
        </p:txBody>
      </p:sp>
      <p:sp>
        <p:nvSpPr>
          <p:cNvPr name="TextBox 24" id="24"/>
          <p:cNvSpPr txBox="true"/>
          <p:nvPr/>
        </p:nvSpPr>
        <p:spPr>
          <a:xfrm rot="0">
            <a:off x="1934975" y="4415691"/>
            <a:ext cx="4245683" cy="1168056"/>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architect a robust TCP-based system capable of managing all aspects of a digital classroom.</a:t>
            </a:r>
          </a:p>
        </p:txBody>
      </p:sp>
      <p:grpSp>
        <p:nvGrpSpPr>
          <p:cNvPr name="Group 25" id="25"/>
          <p:cNvGrpSpPr/>
          <p:nvPr/>
        </p:nvGrpSpPr>
        <p:grpSpPr>
          <a:xfrm rot="0">
            <a:off x="6648463" y="3662327"/>
            <a:ext cx="4857725" cy="2552021"/>
            <a:chOff x="0" y="0"/>
            <a:chExt cx="7063778" cy="3710978"/>
          </a:xfrm>
        </p:grpSpPr>
        <p:sp>
          <p:nvSpPr>
            <p:cNvPr name="Freeform 26" id="26"/>
            <p:cNvSpPr/>
            <p:nvPr/>
          </p:nvSpPr>
          <p:spPr>
            <a:xfrm flipH="false" flipV="false" rot="0">
              <a:off x="19050" y="19050"/>
              <a:ext cx="7025639" cy="3672840"/>
            </a:xfrm>
            <a:custGeom>
              <a:avLst/>
              <a:gdLst/>
              <a:ahLst/>
              <a:cxnLst/>
              <a:rect r="r" b="b" t="t" l="l"/>
              <a:pathLst>
                <a:path h="3672840" w="7025639">
                  <a:moveTo>
                    <a:pt x="0" y="182880"/>
                  </a:moveTo>
                  <a:cubicBezTo>
                    <a:pt x="0" y="81915"/>
                    <a:pt x="82296" y="0"/>
                    <a:pt x="183769" y="0"/>
                  </a:cubicBezTo>
                  <a:lnTo>
                    <a:pt x="6841871" y="0"/>
                  </a:lnTo>
                  <a:cubicBezTo>
                    <a:pt x="6943344" y="0"/>
                    <a:pt x="7025639" y="81915"/>
                    <a:pt x="7025639" y="182880"/>
                  </a:cubicBezTo>
                  <a:lnTo>
                    <a:pt x="7025639" y="3489960"/>
                  </a:lnTo>
                  <a:cubicBezTo>
                    <a:pt x="7025639" y="3590925"/>
                    <a:pt x="6943344" y="3672840"/>
                    <a:pt x="6841871" y="3672840"/>
                  </a:cubicBezTo>
                  <a:lnTo>
                    <a:pt x="183769" y="3672840"/>
                  </a:lnTo>
                  <a:cubicBezTo>
                    <a:pt x="82296" y="3672840"/>
                    <a:pt x="0" y="3590925"/>
                    <a:pt x="0" y="3489960"/>
                  </a:cubicBezTo>
                  <a:close/>
                </a:path>
              </a:pathLst>
            </a:custGeom>
            <a:solidFill>
              <a:srgbClr val="050505"/>
            </a:solidFill>
            <a:ln w="12700">
              <a:solidFill>
                <a:srgbClr val="000000"/>
              </a:solidFill>
            </a:ln>
          </p:spPr>
        </p:sp>
        <p:sp>
          <p:nvSpPr>
            <p:cNvPr name="Freeform 27" id="27"/>
            <p:cNvSpPr/>
            <p:nvPr/>
          </p:nvSpPr>
          <p:spPr>
            <a:xfrm flipH="false" flipV="false" rot="0">
              <a:off x="0" y="0"/>
              <a:ext cx="7063739" cy="3710940"/>
            </a:xfrm>
            <a:custGeom>
              <a:avLst/>
              <a:gdLst/>
              <a:ahLst/>
              <a:cxnLst/>
              <a:rect r="r" b="b" t="t" l="l"/>
              <a:pathLst>
                <a:path h="3710940" w="7063739">
                  <a:moveTo>
                    <a:pt x="0" y="201930"/>
                  </a:moveTo>
                  <a:cubicBezTo>
                    <a:pt x="0" y="90297"/>
                    <a:pt x="90932" y="0"/>
                    <a:pt x="202819" y="0"/>
                  </a:cubicBezTo>
                  <a:lnTo>
                    <a:pt x="6860921" y="0"/>
                  </a:lnTo>
                  <a:lnTo>
                    <a:pt x="6860921" y="19050"/>
                  </a:lnTo>
                  <a:lnTo>
                    <a:pt x="6860921" y="0"/>
                  </a:lnTo>
                  <a:cubicBezTo>
                    <a:pt x="6972808" y="0"/>
                    <a:pt x="7063739" y="90297"/>
                    <a:pt x="7063739" y="201930"/>
                  </a:cubicBezTo>
                  <a:lnTo>
                    <a:pt x="7044689" y="201930"/>
                  </a:lnTo>
                  <a:lnTo>
                    <a:pt x="7063739" y="201930"/>
                  </a:lnTo>
                  <a:lnTo>
                    <a:pt x="7063739" y="3509010"/>
                  </a:lnTo>
                  <a:lnTo>
                    <a:pt x="7044689" y="3509010"/>
                  </a:lnTo>
                  <a:lnTo>
                    <a:pt x="7063739" y="3509010"/>
                  </a:lnTo>
                  <a:cubicBezTo>
                    <a:pt x="7063739" y="3620643"/>
                    <a:pt x="6972808" y="3710940"/>
                    <a:pt x="6860921" y="3710940"/>
                  </a:cubicBezTo>
                  <a:lnTo>
                    <a:pt x="6860921" y="3691890"/>
                  </a:lnTo>
                  <a:lnTo>
                    <a:pt x="6860921" y="3710940"/>
                  </a:lnTo>
                  <a:lnTo>
                    <a:pt x="202819" y="3710940"/>
                  </a:lnTo>
                  <a:lnTo>
                    <a:pt x="202819" y="3691890"/>
                  </a:lnTo>
                  <a:lnTo>
                    <a:pt x="202819" y="3710940"/>
                  </a:lnTo>
                  <a:cubicBezTo>
                    <a:pt x="90932" y="3710940"/>
                    <a:pt x="0" y="3620643"/>
                    <a:pt x="0" y="3509010"/>
                  </a:cubicBezTo>
                  <a:lnTo>
                    <a:pt x="0" y="201930"/>
                  </a:lnTo>
                  <a:lnTo>
                    <a:pt x="19050" y="201930"/>
                  </a:lnTo>
                  <a:lnTo>
                    <a:pt x="0" y="201930"/>
                  </a:lnTo>
                  <a:moveTo>
                    <a:pt x="38100" y="201930"/>
                  </a:moveTo>
                  <a:lnTo>
                    <a:pt x="38100" y="3509010"/>
                  </a:lnTo>
                  <a:lnTo>
                    <a:pt x="19050" y="3509010"/>
                  </a:lnTo>
                  <a:lnTo>
                    <a:pt x="38100" y="3509010"/>
                  </a:lnTo>
                  <a:cubicBezTo>
                    <a:pt x="38100" y="3599434"/>
                    <a:pt x="111760" y="3672840"/>
                    <a:pt x="202819" y="3672840"/>
                  </a:cubicBezTo>
                  <a:lnTo>
                    <a:pt x="6860921" y="3672840"/>
                  </a:lnTo>
                  <a:cubicBezTo>
                    <a:pt x="6951980" y="3672840"/>
                    <a:pt x="7025639" y="3599434"/>
                    <a:pt x="7025639" y="3509010"/>
                  </a:cubicBezTo>
                  <a:lnTo>
                    <a:pt x="7025639" y="201930"/>
                  </a:lnTo>
                  <a:cubicBezTo>
                    <a:pt x="7025639" y="111506"/>
                    <a:pt x="6951980" y="38100"/>
                    <a:pt x="6860921" y="38100"/>
                  </a:cubicBezTo>
                  <a:lnTo>
                    <a:pt x="202819" y="38100"/>
                  </a:lnTo>
                  <a:lnTo>
                    <a:pt x="202819" y="19050"/>
                  </a:lnTo>
                  <a:lnTo>
                    <a:pt x="202819" y="38100"/>
                  </a:lnTo>
                  <a:cubicBezTo>
                    <a:pt x="111760" y="38100"/>
                    <a:pt x="38100" y="111506"/>
                    <a:pt x="38100" y="201930"/>
                  </a:cubicBezTo>
                  <a:close/>
                </a:path>
              </a:pathLst>
            </a:custGeom>
            <a:solidFill>
              <a:srgbClr val="56565B"/>
            </a:solidFill>
            <a:ln w="12700">
              <a:solidFill>
                <a:srgbClr val="000000"/>
              </a:solidFill>
            </a:ln>
          </p:spPr>
        </p:sp>
      </p:grpSp>
      <p:grpSp>
        <p:nvGrpSpPr>
          <p:cNvPr name="Group 28" id="28"/>
          <p:cNvGrpSpPr/>
          <p:nvPr/>
        </p:nvGrpSpPr>
        <p:grpSpPr>
          <a:xfrm rot="0">
            <a:off x="6635362" y="3675427"/>
            <a:ext cx="104805" cy="2525820"/>
            <a:chOff x="0" y="0"/>
            <a:chExt cx="152400" cy="3672878"/>
          </a:xfrm>
        </p:grpSpPr>
        <p:sp>
          <p:nvSpPr>
            <p:cNvPr name="Freeform 29" id="29"/>
            <p:cNvSpPr/>
            <p:nvPr/>
          </p:nvSpPr>
          <p:spPr>
            <a:xfrm flipH="false" flipV="false" rot="0">
              <a:off x="0" y="0"/>
              <a:ext cx="152400" cy="3672840"/>
            </a:xfrm>
            <a:custGeom>
              <a:avLst/>
              <a:gdLst/>
              <a:ahLst/>
              <a:cxnLst/>
              <a:rect r="r" b="b" t="t" l="l"/>
              <a:pathLst>
                <a:path h="3672840" w="152400">
                  <a:moveTo>
                    <a:pt x="0" y="76200"/>
                  </a:moveTo>
                  <a:cubicBezTo>
                    <a:pt x="0" y="34163"/>
                    <a:pt x="34163" y="0"/>
                    <a:pt x="76200" y="0"/>
                  </a:cubicBezTo>
                  <a:cubicBezTo>
                    <a:pt x="118237" y="0"/>
                    <a:pt x="152400" y="34163"/>
                    <a:pt x="152400" y="76200"/>
                  </a:cubicBezTo>
                  <a:lnTo>
                    <a:pt x="152400" y="3596640"/>
                  </a:lnTo>
                  <a:cubicBezTo>
                    <a:pt x="152400" y="3638677"/>
                    <a:pt x="118237" y="3672840"/>
                    <a:pt x="76200" y="3672840"/>
                  </a:cubicBezTo>
                  <a:cubicBezTo>
                    <a:pt x="34163" y="3672840"/>
                    <a:pt x="0" y="3638677"/>
                    <a:pt x="0" y="3596640"/>
                  </a:cubicBezTo>
                  <a:close/>
                </a:path>
              </a:pathLst>
            </a:custGeom>
            <a:solidFill>
              <a:srgbClr val="F2F2F3"/>
            </a:solidFill>
            <a:ln w="12700">
              <a:solidFill>
                <a:srgbClr val="000000"/>
              </a:solidFill>
            </a:ln>
          </p:spPr>
        </p:sp>
      </p:grpSp>
      <p:sp>
        <p:nvSpPr>
          <p:cNvPr name="TextBox 30" id="30"/>
          <p:cNvSpPr txBox="true"/>
          <p:nvPr/>
        </p:nvSpPr>
        <p:spPr>
          <a:xfrm rot="0">
            <a:off x="6993716" y="3890876"/>
            <a:ext cx="3412162" cy="464550"/>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Real-time Chat</a:t>
            </a:r>
          </a:p>
        </p:txBody>
      </p:sp>
      <p:sp>
        <p:nvSpPr>
          <p:cNvPr name="TextBox 31" id="31"/>
          <p:cNvSpPr txBox="true"/>
          <p:nvPr/>
        </p:nvSpPr>
        <p:spPr>
          <a:xfrm rot="0">
            <a:off x="6993716" y="4415691"/>
            <a:ext cx="4245822" cy="1168056"/>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enable fluid, instantaneous communication among all participants within the classroom environment.</a:t>
            </a:r>
          </a:p>
        </p:txBody>
      </p:sp>
      <p:grpSp>
        <p:nvGrpSpPr>
          <p:cNvPr name="Group 32" id="32"/>
          <p:cNvGrpSpPr/>
          <p:nvPr/>
        </p:nvGrpSpPr>
        <p:grpSpPr>
          <a:xfrm rot="0">
            <a:off x="11707334" y="3662327"/>
            <a:ext cx="4857594" cy="2552021"/>
            <a:chOff x="0" y="0"/>
            <a:chExt cx="7063588" cy="3710978"/>
          </a:xfrm>
        </p:grpSpPr>
        <p:sp>
          <p:nvSpPr>
            <p:cNvPr name="Freeform 33" id="33"/>
            <p:cNvSpPr/>
            <p:nvPr/>
          </p:nvSpPr>
          <p:spPr>
            <a:xfrm flipH="false" flipV="false" rot="0">
              <a:off x="19050" y="19050"/>
              <a:ext cx="7025512" cy="3672840"/>
            </a:xfrm>
            <a:custGeom>
              <a:avLst/>
              <a:gdLst/>
              <a:ahLst/>
              <a:cxnLst/>
              <a:rect r="r" b="b" t="t" l="l"/>
              <a:pathLst>
                <a:path h="3672840" w="7025512">
                  <a:moveTo>
                    <a:pt x="0" y="182880"/>
                  </a:moveTo>
                  <a:cubicBezTo>
                    <a:pt x="0" y="81915"/>
                    <a:pt x="82296" y="0"/>
                    <a:pt x="183769" y="0"/>
                  </a:cubicBezTo>
                  <a:lnTo>
                    <a:pt x="6841744" y="0"/>
                  </a:lnTo>
                  <a:cubicBezTo>
                    <a:pt x="6943217" y="0"/>
                    <a:pt x="7025512" y="81915"/>
                    <a:pt x="7025512" y="182880"/>
                  </a:cubicBezTo>
                  <a:lnTo>
                    <a:pt x="7025512" y="3489960"/>
                  </a:lnTo>
                  <a:cubicBezTo>
                    <a:pt x="7025512" y="3590925"/>
                    <a:pt x="6943217" y="3672840"/>
                    <a:pt x="6841744" y="3672840"/>
                  </a:cubicBezTo>
                  <a:lnTo>
                    <a:pt x="183769" y="3672840"/>
                  </a:lnTo>
                  <a:cubicBezTo>
                    <a:pt x="82296" y="3672840"/>
                    <a:pt x="0" y="3590925"/>
                    <a:pt x="0" y="3489960"/>
                  </a:cubicBezTo>
                  <a:close/>
                </a:path>
              </a:pathLst>
            </a:custGeom>
            <a:solidFill>
              <a:srgbClr val="050505"/>
            </a:solidFill>
            <a:ln w="12700">
              <a:solidFill>
                <a:srgbClr val="000000"/>
              </a:solidFill>
            </a:ln>
          </p:spPr>
        </p:sp>
        <p:sp>
          <p:nvSpPr>
            <p:cNvPr name="Freeform 34" id="34"/>
            <p:cNvSpPr/>
            <p:nvPr/>
          </p:nvSpPr>
          <p:spPr>
            <a:xfrm flipH="false" flipV="false" rot="0">
              <a:off x="0" y="0"/>
              <a:ext cx="7063612" cy="3710940"/>
            </a:xfrm>
            <a:custGeom>
              <a:avLst/>
              <a:gdLst/>
              <a:ahLst/>
              <a:cxnLst/>
              <a:rect r="r" b="b" t="t" l="l"/>
              <a:pathLst>
                <a:path h="3710940" w="7063612">
                  <a:moveTo>
                    <a:pt x="0" y="201930"/>
                  </a:moveTo>
                  <a:cubicBezTo>
                    <a:pt x="0" y="90297"/>
                    <a:pt x="90932" y="0"/>
                    <a:pt x="202819" y="0"/>
                  </a:cubicBezTo>
                  <a:lnTo>
                    <a:pt x="6860794" y="0"/>
                  </a:lnTo>
                  <a:lnTo>
                    <a:pt x="6860794" y="19050"/>
                  </a:lnTo>
                  <a:lnTo>
                    <a:pt x="6860794" y="0"/>
                  </a:lnTo>
                  <a:cubicBezTo>
                    <a:pt x="6972681" y="0"/>
                    <a:pt x="7063612" y="90297"/>
                    <a:pt x="7063612" y="201930"/>
                  </a:cubicBezTo>
                  <a:lnTo>
                    <a:pt x="7044562" y="201930"/>
                  </a:lnTo>
                  <a:lnTo>
                    <a:pt x="7063612" y="201930"/>
                  </a:lnTo>
                  <a:lnTo>
                    <a:pt x="7063612" y="3509010"/>
                  </a:lnTo>
                  <a:lnTo>
                    <a:pt x="7044562" y="3509010"/>
                  </a:lnTo>
                  <a:lnTo>
                    <a:pt x="7063612" y="3509010"/>
                  </a:lnTo>
                  <a:cubicBezTo>
                    <a:pt x="7063612" y="3620643"/>
                    <a:pt x="6972681" y="3710940"/>
                    <a:pt x="6860794" y="3710940"/>
                  </a:cubicBezTo>
                  <a:lnTo>
                    <a:pt x="6860794" y="3691890"/>
                  </a:lnTo>
                  <a:lnTo>
                    <a:pt x="6860794" y="3710940"/>
                  </a:lnTo>
                  <a:lnTo>
                    <a:pt x="202819" y="3710940"/>
                  </a:lnTo>
                  <a:lnTo>
                    <a:pt x="202819" y="3691890"/>
                  </a:lnTo>
                  <a:lnTo>
                    <a:pt x="202819" y="3710940"/>
                  </a:lnTo>
                  <a:cubicBezTo>
                    <a:pt x="90932" y="3710940"/>
                    <a:pt x="0" y="3620643"/>
                    <a:pt x="0" y="3509010"/>
                  </a:cubicBezTo>
                  <a:lnTo>
                    <a:pt x="0" y="201930"/>
                  </a:lnTo>
                  <a:lnTo>
                    <a:pt x="19050" y="201930"/>
                  </a:lnTo>
                  <a:lnTo>
                    <a:pt x="0" y="201930"/>
                  </a:lnTo>
                  <a:moveTo>
                    <a:pt x="38100" y="201930"/>
                  </a:moveTo>
                  <a:lnTo>
                    <a:pt x="38100" y="3509010"/>
                  </a:lnTo>
                  <a:lnTo>
                    <a:pt x="19050" y="3509010"/>
                  </a:lnTo>
                  <a:lnTo>
                    <a:pt x="38100" y="3509010"/>
                  </a:lnTo>
                  <a:cubicBezTo>
                    <a:pt x="38100" y="3599434"/>
                    <a:pt x="111760" y="3672840"/>
                    <a:pt x="202819" y="3672840"/>
                  </a:cubicBezTo>
                  <a:lnTo>
                    <a:pt x="6860794" y="3672840"/>
                  </a:lnTo>
                  <a:cubicBezTo>
                    <a:pt x="6951852" y="3672840"/>
                    <a:pt x="7025512" y="3599434"/>
                    <a:pt x="7025512" y="3509010"/>
                  </a:cubicBezTo>
                  <a:lnTo>
                    <a:pt x="7025512" y="201930"/>
                  </a:lnTo>
                  <a:cubicBezTo>
                    <a:pt x="7025512" y="111506"/>
                    <a:pt x="6951852" y="38100"/>
                    <a:pt x="6860794" y="38100"/>
                  </a:cubicBezTo>
                  <a:lnTo>
                    <a:pt x="202819" y="38100"/>
                  </a:lnTo>
                  <a:lnTo>
                    <a:pt x="202819" y="19050"/>
                  </a:lnTo>
                  <a:lnTo>
                    <a:pt x="202819" y="38100"/>
                  </a:lnTo>
                  <a:cubicBezTo>
                    <a:pt x="111760" y="38100"/>
                    <a:pt x="38100" y="111506"/>
                    <a:pt x="38100" y="201930"/>
                  </a:cubicBezTo>
                  <a:close/>
                </a:path>
              </a:pathLst>
            </a:custGeom>
            <a:solidFill>
              <a:srgbClr val="56565B"/>
            </a:solidFill>
            <a:ln w="12700">
              <a:solidFill>
                <a:srgbClr val="000000"/>
              </a:solidFill>
            </a:ln>
          </p:spPr>
        </p:sp>
      </p:grpSp>
      <p:grpSp>
        <p:nvGrpSpPr>
          <p:cNvPr name="Group 35" id="35"/>
          <p:cNvGrpSpPr/>
          <p:nvPr/>
        </p:nvGrpSpPr>
        <p:grpSpPr>
          <a:xfrm rot="0">
            <a:off x="11694233" y="3675427"/>
            <a:ext cx="104805" cy="2525820"/>
            <a:chOff x="0" y="0"/>
            <a:chExt cx="152400" cy="3672878"/>
          </a:xfrm>
        </p:grpSpPr>
        <p:sp>
          <p:nvSpPr>
            <p:cNvPr name="Freeform 36" id="36"/>
            <p:cNvSpPr/>
            <p:nvPr/>
          </p:nvSpPr>
          <p:spPr>
            <a:xfrm flipH="false" flipV="false" rot="0">
              <a:off x="0" y="0"/>
              <a:ext cx="152400" cy="3672840"/>
            </a:xfrm>
            <a:custGeom>
              <a:avLst/>
              <a:gdLst/>
              <a:ahLst/>
              <a:cxnLst/>
              <a:rect r="r" b="b" t="t" l="l"/>
              <a:pathLst>
                <a:path h="3672840" w="152400">
                  <a:moveTo>
                    <a:pt x="0" y="76200"/>
                  </a:moveTo>
                  <a:cubicBezTo>
                    <a:pt x="0" y="34163"/>
                    <a:pt x="34163" y="0"/>
                    <a:pt x="76200" y="0"/>
                  </a:cubicBezTo>
                  <a:cubicBezTo>
                    <a:pt x="118237" y="0"/>
                    <a:pt x="152400" y="34163"/>
                    <a:pt x="152400" y="76200"/>
                  </a:cubicBezTo>
                  <a:lnTo>
                    <a:pt x="152400" y="3596640"/>
                  </a:lnTo>
                  <a:cubicBezTo>
                    <a:pt x="152400" y="3638677"/>
                    <a:pt x="118237" y="3672840"/>
                    <a:pt x="76200" y="3672840"/>
                  </a:cubicBezTo>
                  <a:cubicBezTo>
                    <a:pt x="34163" y="3672840"/>
                    <a:pt x="0" y="3638677"/>
                    <a:pt x="0" y="3596640"/>
                  </a:cubicBezTo>
                  <a:close/>
                </a:path>
              </a:pathLst>
            </a:custGeom>
            <a:solidFill>
              <a:srgbClr val="F2F2F3"/>
            </a:solidFill>
            <a:ln w="12700">
              <a:solidFill>
                <a:srgbClr val="000000"/>
              </a:solidFill>
            </a:ln>
          </p:spPr>
        </p:sp>
      </p:grpSp>
      <p:sp>
        <p:nvSpPr>
          <p:cNvPr name="TextBox 37" id="37"/>
          <p:cNvSpPr txBox="true"/>
          <p:nvPr/>
        </p:nvSpPr>
        <p:spPr>
          <a:xfrm rot="0">
            <a:off x="12052587" y="3890876"/>
            <a:ext cx="3277504" cy="436915"/>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Interactive Features</a:t>
            </a:r>
          </a:p>
        </p:txBody>
      </p:sp>
      <p:sp>
        <p:nvSpPr>
          <p:cNvPr name="TextBox 38" id="38"/>
          <p:cNvSpPr txBox="true"/>
          <p:nvPr/>
        </p:nvSpPr>
        <p:spPr>
          <a:xfrm rot="0">
            <a:off x="12052587" y="4415691"/>
            <a:ext cx="4245683" cy="1415173"/>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facilitate diverse teacher-student interactions, including announcements, private messaging, and assignment creation.</a:t>
            </a:r>
          </a:p>
        </p:txBody>
      </p:sp>
      <p:grpSp>
        <p:nvGrpSpPr>
          <p:cNvPr name="Group 39" id="39"/>
          <p:cNvGrpSpPr/>
          <p:nvPr/>
        </p:nvGrpSpPr>
        <p:grpSpPr>
          <a:xfrm rot="0">
            <a:off x="1589722" y="6415494"/>
            <a:ext cx="4857594" cy="2188069"/>
            <a:chOff x="0" y="0"/>
            <a:chExt cx="7063588" cy="3181744"/>
          </a:xfrm>
        </p:grpSpPr>
        <p:sp>
          <p:nvSpPr>
            <p:cNvPr name="Freeform 40" id="40"/>
            <p:cNvSpPr/>
            <p:nvPr/>
          </p:nvSpPr>
          <p:spPr>
            <a:xfrm flipH="false" flipV="false" rot="0">
              <a:off x="19050" y="19050"/>
              <a:ext cx="7025386" cy="3143631"/>
            </a:xfrm>
            <a:custGeom>
              <a:avLst/>
              <a:gdLst/>
              <a:ahLst/>
              <a:cxnLst/>
              <a:rect r="r" b="b" t="t" l="l"/>
              <a:pathLst>
                <a:path h="3143631" w="7025386">
                  <a:moveTo>
                    <a:pt x="0" y="182880"/>
                  </a:moveTo>
                  <a:cubicBezTo>
                    <a:pt x="0" y="81915"/>
                    <a:pt x="82423" y="0"/>
                    <a:pt x="184023" y="0"/>
                  </a:cubicBezTo>
                  <a:lnTo>
                    <a:pt x="6841363" y="0"/>
                  </a:lnTo>
                  <a:cubicBezTo>
                    <a:pt x="6943090" y="0"/>
                    <a:pt x="7025386" y="81915"/>
                    <a:pt x="7025386" y="182880"/>
                  </a:cubicBezTo>
                  <a:lnTo>
                    <a:pt x="7025386" y="2960751"/>
                  </a:lnTo>
                  <a:cubicBezTo>
                    <a:pt x="7025386" y="3061716"/>
                    <a:pt x="6942963" y="3143631"/>
                    <a:pt x="6841363" y="3143631"/>
                  </a:cubicBezTo>
                  <a:lnTo>
                    <a:pt x="184023" y="3143631"/>
                  </a:lnTo>
                  <a:cubicBezTo>
                    <a:pt x="82296" y="3143631"/>
                    <a:pt x="0" y="3061716"/>
                    <a:pt x="0" y="2960751"/>
                  </a:cubicBezTo>
                  <a:close/>
                </a:path>
              </a:pathLst>
            </a:custGeom>
            <a:solidFill>
              <a:srgbClr val="050505"/>
            </a:solidFill>
            <a:ln w="12700">
              <a:solidFill>
                <a:srgbClr val="000000"/>
              </a:solidFill>
            </a:ln>
          </p:spPr>
        </p:sp>
        <p:sp>
          <p:nvSpPr>
            <p:cNvPr name="Freeform 41" id="41"/>
            <p:cNvSpPr/>
            <p:nvPr/>
          </p:nvSpPr>
          <p:spPr>
            <a:xfrm flipH="false" flipV="false" rot="0">
              <a:off x="0" y="0"/>
              <a:ext cx="7063486" cy="3181731"/>
            </a:xfrm>
            <a:custGeom>
              <a:avLst/>
              <a:gdLst/>
              <a:ahLst/>
              <a:cxnLst/>
              <a:rect r="r" b="b" t="t" l="l"/>
              <a:pathLst>
                <a:path h="3181731" w="7063486">
                  <a:moveTo>
                    <a:pt x="0" y="201930"/>
                  </a:moveTo>
                  <a:cubicBezTo>
                    <a:pt x="0" y="90297"/>
                    <a:pt x="91059" y="0"/>
                    <a:pt x="203073" y="0"/>
                  </a:cubicBezTo>
                  <a:lnTo>
                    <a:pt x="6860413" y="0"/>
                  </a:lnTo>
                  <a:lnTo>
                    <a:pt x="6860413" y="19050"/>
                  </a:lnTo>
                  <a:lnTo>
                    <a:pt x="6860413" y="0"/>
                  </a:lnTo>
                  <a:cubicBezTo>
                    <a:pt x="6972427" y="0"/>
                    <a:pt x="7063486" y="90297"/>
                    <a:pt x="7063486" y="201930"/>
                  </a:cubicBezTo>
                  <a:lnTo>
                    <a:pt x="7044436" y="201930"/>
                  </a:lnTo>
                  <a:lnTo>
                    <a:pt x="7063486" y="201930"/>
                  </a:lnTo>
                  <a:lnTo>
                    <a:pt x="7063486" y="2979801"/>
                  </a:lnTo>
                  <a:lnTo>
                    <a:pt x="7044436" y="2979801"/>
                  </a:lnTo>
                  <a:lnTo>
                    <a:pt x="7063486" y="2979801"/>
                  </a:lnTo>
                  <a:cubicBezTo>
                    <a:pt x="7063486" y="3091434"/>
                    <a:pt x="6972427" y="3181731"/>
                    <a:pt x="6860413" y="3181731"/>
                  </a:cubicBezTo>
                  <a:lnTo>
                    <a:pt x="6860413" y="3162681"/>
                  </a:lnTo>
                  <a:lnTo>
                    <a:pt x="6860413" y="3181731"/>
                  </a:lnTo>
                  <a:lnTo>
                    <a:pt x="203073" y="3181731"/>
                  </a:lnTo>
                  <a:lnTo>
                    <a:pt x="203073" y="3162681"/>
                  </a:lnTo>
                  <a:lnTo>
                    <a:pt x="203073" y="3181731"/>
                  </a:lnTo>
                  <a:cubicBezTo>
                    <a:pt x="91059" y="3181731"/>
                    <a:pt x="0" y="3091434"/>
                    <a:pt x="0" y="2979801"/>
                  </a:cubicBezTo>
                  <a:lnTo>
                    <a:pt x="0" y="201930"/>
                  </a:lnTo>
                  <a:lnTo>
                    <a:pt x="19050" y="201930"/>
                  </a:lnTo>
                  <a:lnTo>
                    <a:pt x="0" y="201930"/>
                  </a:lnTo>
                  <a:moveTo>
                    <a:pt x="38100" y="201930"/>
                  </a:moveTo>
                  <a:lnTo>
                    <a:pt x="38100" y="2979801"/>
                  </a:lnTo>
                  <a:lnTo>
                    <a:pt x="19050" y="2979801"/>
                  </a:lnTo>
                  <a:lnTo>
                    <a:pt x="38100" y="2979801"/>
                  </a:lnTo>
                  <a:cubicBezTo>
                    <a:pt x="38100" y="3070098"/>
                    <a:pt x="111887" y="3143631"/>
                    <a:pt x="203073" y="3143631"/>
                  </a:cubicBezTo>
                  <a:lnTo>
                    <a:pt x="6860413" y="3143631"/>
                  </a:lnTo>
                  <a:cubicBezTo>
                    <a:pt x="6951726" y="3143631"/>
                    <a:pt x="7025386" y="3070225"/>
                    <a:pt x="7025386" y="2979801"/>
                  </a:cubicBezTo>
                  <a:lnTo>
                    <a:pt x="7025386" y="201930"/>
                  </a:lnTo>
                  <a:cubicBezTo>
                    <a:pt x="7025386" y="111633"/>
                    <a:pt x="6951599" y="38100"/>
                    <a:pt x="6860413" y="38100"/>
                  </a:cubicBezTo>
                  <a:lnTo>
                    <a:pt x="203073" y="38100"/>
                  </a:lnTo>
                  <a:lnTo>
                    <a:pt x="203073" y="19050"/>
                  </a:lnTo>
                  <a:lnTo>
                    <a:pt x="203073" y="38100"/>
                  </a:lnTo>
                  <a:cubicBezTo>
                    <a:pt x="111887" y="38100"/>
                    <a:pt x="38100" y="111506"/>
                    <a:pt x="38100" y="201930"/>
                  </a:cubicBezTo>
                  <a:close/>
                </a:path>
              </a:pathLst>
            </a:custGeom>
            <a:solidFill>
              <a:srgbClr val="56565B"/>
            </a:solidFill>
            <a:ln w="12700">
              <a:solidFill>
                <a:srgbClr val="000000"/>
              </a:solidFill>
            </a:ln>
          </p:spPr>
        </p:sp>
      </p:grpSp>
      <p:grpSp>
        <p:nvGrpSpPr>
          <p:cNvPr name="Group 42" id="42"/>
          <p:cNvGrpSpPr/>
          <p:nvPr/>
        </p:nvGrpSpPr>
        <p:grpSpPr>
          <a:xfrm rot="0">
            <a:off x="1576622" y="6428595"/>
            <a:ext cx="104805" cy="2161868"/>
            <a:chOff x="0" y="0"/>
            <a:chExt cx="152400" cy="3143644"/>
          </a:xfrm>
        </p:grpSpPr>
        <p:sp>
          <p:nvSpPr>
            <p:cNvPr name="Freeform 43" id="43"/>
            <p:cNvSpPr/>
            <p:nvPr/>
          </p:nvSpPr>
          <p:spPr>
            <a:xfrm flipH="false" flipV="false" rot="0">
              <a:off x="0" y="0"/>
              <a:ext cx="152400" cy="3143631"/>
            </a:xfrm>
            <a:custGeom>
              <a:avLst/>
              <a:gdLst/>
              <a:ahLst/>
              <a:cxnLst/>
              <a:rect r="r" b="b" t="t" l="l"/>
              <a:pathLst>
                <a:path h="3143631" w="152400">
                  <a:moveTo>
                    <a:pt x="0" y="76200"/>
                  </a:moveTo>
                  <a:cubicBezTo>
                    <a:pt x="0" y="34163"/>
                    <a:pt x="34163" y="0"/>
                    <a:pt x="76200" y="0"/>
                  </a:cubicBezTo>
                  <a:cubicBezTo>
                    <a:pt x="118237" y="0"/>
                    <a:pt x="152400" y="34163"/>
                    <a:pt x="152400" y="76200"/>
                  </a:cubicBezTo>
                  <a:lnTo>
                    <a:pt x="152400" y="3067431"/>
                  </a:lnTo>
                  <a:cubicBezTo>
                    <a:pt x="152400" y="3109468"/>
                    <a:pt x="118237" y="3143631"/>
                    <a:pt x="76200" y="3143631"/>
                  </a:cubicBezTo>
                  <a:cubicBezTo>
                    <a:pt x="34163" y="3143631"/>
                    <a:pt x="0" y="3109468"/>
                    <a:pt x="0" y="3067431"/>
                  </a:cubicBezTo>
                  <a:close/>
                </a:path>
              </a:pathLst>
            </a:custGeom>
            <a:solidFill>
              <a:srgbClr val="F2F2F3"/>
            </a:solidFill>
            <a:ln w="12700">
              <a:solidFill>
                <a:srgbClr val="000000"/>
              </a:solidFill>
            </a:ln>
          </p:spPr>
        </p:sp>
      </p:grpSp>
      <p:sp>
        <p:nvSpPr>
          <p:cNvPr name="TextBox 44" id="44"/>
          <p:cNvSpPr txBox="true"/>
          <p:nvPr/>
        </p:nvSpPr>
        <p:spPr>
          <a:xfrm rot="0">
            <a:off x="1934975" y="6644044"/>
            <a:ext cx="3412162" cy="464550"/>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Data Integrity</a:t>
            </a:r>
          </a:p>
        </p:txBody>
      </p:sp>
      <p:sp>
        <p:nvSpPr>
          <p:cNvPr name="TextBox 45" id="45"/>
          <p:cNvSpPr txBox="true"/>
          <p:nvPr/>
        </p:nvSpPr>
        <p:spPr>
          <a:xfrm rot="0">
            <a:off x="1934975" y="7168858"/>
            <a:ext cx="4245683" cy="1168056"/>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ensure reliable data transfer and robust connection handling, critical for educational content and communications.</a:t>
            </a:r>
          </a:p>
        </p:txBody>
      </p:sp>
      <p:grpSp>
        <p:nvGrpSpPr>
          <p:cNvPr name="Group 46" id="46"/>
          <p:cNvGrpSpPr/>
          <p:nvPr/>
        </p:nvGrpSpPr>
        <p:grpSpPr>
          <a:xfrm rot="0">
            <a:off x="6648463" y="6415494"/>
            <a:ext cx="4857725" cy="2188069"/>
            <a:chOff x="0" y="0"/>
            <a:chExt cx="7063778" cy="3181744"/>
          </a:xfrm>
        </p:grpSpPr>
        <p:sp>
          <p:nvSpPr>
            <p:cNvPr name="Freeform 47" id="47"/>
            <p:cNvSpPr/>
            <p:nvPr/>
          </p:nvSpPr>
          <p:spPr>
            <a:xfrm flipH="false" flipV="false" rot="0">
              <a:off x="19050" y="19050"/>
              <a:ext cx="7025640" cy="3143631"/>
            </a:xfrm>
            <a:custGeom>
              <a:avLst/>
              <a:gdLst/>
              <a:ahLst/>
              <a:cxnLst/>
              <a:rect r="r" b="b" t="t" l="l"/>
              <a:pathLst>
                <a:path h="3143631" w="7025640">
                  <a:moveTo>
                    <a:pt x="0" y="182880"/>
                  </a:moveTo>
                  <a:cubicBezTo>
                    <a:pt x="0" y="81915"/>
                    <a:pt x="82423" y="0"/>
                    <a:pt x="184023" y="0"/>
                  </a:cubicBezTo>
                  <a:lnTo>
                    <a:pt x="6841617" y="0"/>
                  </a:lnTo>
                  <a:cubicBezTo>
                    <a:pt x="6943344" y="0"/>
                    <a:pt x="7025640" y="81915"/>
                    <a:pt x="7025640" y="182880"/>
                  </a:cubicBezTo>
                  <a:lnTo>
                    <a:pt x="7025640" y="2960751"/>
                  </a:lnTo>
                  <a:cubicBezTo>
                    <a:pt x="7025640" y="3061716"/>
                    <a:pt x="6943217" y="3143631"/>
                    <a:pt x="6841617" y="3143631"/>
                  </a:cubicBezTo>
                  <a:lnTo>
                    <a:pt x="184023" y="3143631"/>
                  </a:lnTo>
                  <a:cubicBezTo>
                    <a:pt x="82296" y="3143631"/>
                    <a:pt x="0" y="3061716"/>
                    <a:pt x="0" y="2960751"/>
                  </a:cubicBezTo>
                  <a:close/>
                </a:path>
              </a:pathLst>
            </a:custGeom>
            <a:solidFill>
              <a:srgbClr val="050505"/>
            </a:solidFill>
            <a:ln w="12700">
              <a:solidFill>
                <a:srgbClr val="000000"/>
              </a:solidFill>
            </a:ln>
          </p:spPr>
        </p:sp>
        <p:sp>
          <p:nvSpPr>
            <p:cNvPr name="Freeform 48" id="48"/>
            <p:cNvSpPr/>
            <p:nvPr/>
          </p:nvSpPr>
          <p:spPr>
            <a:xfrm flipH="false" flipV="false" rot="0">
              <a:off x="0" y="0"/>
              <a:ext cx="7063740" cy="3181731"/>
            </a:xfrm>
            <a:custGeom>
              <a:avLst/>
              <a:gdLst/>
              <a:ahLst/>
              <a:cxnLst/>
              <a:rect r="r" b="b" t="t" l="l"/>
              <a:pathLst>
                <a:path h="3181731" w="7063740">
                  <a:moveTo>
                    <a:pt x="0" y="201930"/>
                  </a:moveTo>
                  <a:cubicBezTo>
                    <a:pt x="0" y="90297"/>
                    <a:pt x="91059" y="0"/>
                    <a:pt x="203073" y="0"/>
                  </a:cubicBezTo>
                  <a:lnTo>
                    <a:pt x="6860667" y="0"/>
                  </a:lnTo>
                  <a:lnTo>
                    <a:pt x="6860667" y="19050"/>
                  </a:lnTo>
                  <a:lnTo>
                    <a:pt x="6860667" y="0"/>
                  </a:lnTo>
                  <a:cubicBezTo>
                    <a:pt x="6972681" y="0"/>
                    <a:pt x="7063740" y="90297"/>
                    <a:pt x="7063740" y="201930"/>
                  </a:cubicBezTo>
                  <a:lnTo>
                    <a:pt x="7044690" y="201930"/>
                  </a:lnTo>
                  <a:lnTo>
                    <a:pt x="7063740" y="201930"/>
                  </a:lnTo>
                  <a:lnTo>
                    <a:pt x="7063740" y="2979801"/>
                  </a:lnTo>
                  <a:lnTo>
                    <a:pt x="7044690" y="2979801"/>
                  </a:lnTo>
                  <a:lnTo>
                    <a:pt x="7063740" y="2979801"/>
                  </a:lnTo>
                  <a:cubicBezTo>
                    <a:pt x="7063740" y="3091434"/>
                    <a:pt x="6972681" y="3181731"/>
                    <a:pt x="6860667" y="3181731"/>
                  </a:cubicBezTo>
                  <a:lnTo>
                    <a:pt x="6860667" y="3162681"/>
                  </a:lnTo>
                  <a:lnTo>
                    <a:pt x="6860667" y="3181731"/>
                  </a:lnTo>
                  <a:lnTo>
                    <a:pt x="203073" y="3181731"/>
                  </a:lnTo>
                  <a:lnTo>
                    <a:pt x="203073" y="3162681"/>
                  </a:lnTo>
                  <a:lnTo>
                    <a:pt x="203073" y="3181731"/>
                  </a:lnTo>
                  <a:cubicBezTo>
                    <a:pt x="91059" y="3181731"/>
                    <a:pt x="0" y="3091434"/>
                    <a:pt x="0" y="2979801"/>
                  </a:cubicBezTo>
                  <a:lnTo>
                    <a:pt x="0" y="201930"/>
                  </a:lnTo>
                  <a:lnTo>
                    <a:pt x="19050" y="201930"/>
                  </a:lnTo>
                  <a:lnTo>
                    <a:pt x="0" y="201930"/>
                  </a:lnTo>
                  <a:moveTo>
                    <a:pt x="38100" y="201930"/>
                  </a:moveTo>
                  <a:lnTo>
                    <a:pt x="38100" y="2979801"/>
                  </a:lnTo>
                  <a:lnTo>
                    <a:pt x="19050" y="2979801"/>
                  </a:lnTo>
                  <a:lnTo>
                    <a:pt x="38100" y="2979801"/>
                  </a:lnTo>
                  <a:cubicBezTo>
                    <a:pt x="38100" y="3070098"/>
                    <a:pt x="111887" y="3143631"/>
                    <a:pt x="203073" y="3143631"/>
                  </a:cubicBezTo>
                  <a:lnTo>
                    <a:pt x="6860667" y="3143631"/>
                  </a:lnTo>
                  <a:cubicBezTo>
                    <a:pt x="6951980" y="3143631"/>
                    <a:pt x="7025640" y="3070225"/>
                    <a:pt x="7025640" y="2979801"/>
                  </a:cubicBezTo>
                  <a:lnTo>
                    <a:pt x="7025640" y="201930"/>
                  </a:lnTo>
                  <a:cubicBezTo>
                    <a:pt x="7025640" y="111633"/>
                    <a:pt x="6951853" y="38100"/>
                    <a:pt x="6860667" y="38100"/>
                  </a:cubicBezTo>
                  <a:lnTo>
                    <a:pt x="203073" y="38100"/>
                  </a:lnTo>
                  <a:lnTo>
                    <a:pt x="203073" y="19050"/>
                  </a:lnTo>
                  <a:lnTo>
                    <a:pt x="203073" y="38100"/>
                  </a:lnTo>
                  <a:cubicBezTo>
                    <a:pt x="111887" y="38100"/>
                    <a:pt x="38100" y="111506"/>
                    <a:pt x="38100" y="201930"/>
                  </a:cubicBezTo>
                  <a:close/>
                </a:path>
              </a:pathLst>
            </a:custGeom>
            <a:solidFill>
              <a:srgbClr val="56565B"/>
            </a:solidFill>
            <a:ln w="12700">
              <a:solidFill>
                <a:srgbClr val="000000"/>
              </a:solidFill>
            </a:ln>
          </p:spPr>
        </p:sp>
      </p:grpSp>
      <p:grpSp>
        <p:nvGrpSpPr>
          <p:cNvPr name="Group 49" id="49"/>
          <p:cNvGrpSpPr/>
          <p:nvPr/>
        </p:nvGrpSpPr>
        <p:grpSpPr>
          <a:xfrm rot="0">
            <a:off x="6635362" y="6428595"/>
            <a:ext cx="104805" cy="2161868"/>
            <a:chOff x="0" y="0"/>
            <a:chExt cx="152400" cy="3143644"/>
          </a:xfrm>
        </p:grpSpPr>
        <p:sp>
          <p:nvSpPr>
            <p:cNvPr name="Freeform 50" id="50"/>
            <p:cNvSpPr/>
            <p:nvPr/>
          </p:nvSpPr>
          <p:spPr>
            <a:xfrm flipH="false" flipV="false" rot="0">
              <a:off x="0" y="0"/>
              <a:ext cx="152400" cy="3143631"/>
            </a:xfrm>
            <a:custGeom>
              <a:avLst/>
              <a:gdLst/>
              <a:ahLst/>
              <a:cxnLst/>
              <a:rect r="r" b="b" t="t" l="l"/>
              <a:pathLst>
                <a:path h="3143631" w="152400">
                  <a:moveTo>
                    <a:pt x="0" y="76200"/>
                  </a:moveTo>
                  <a:cubicBezTo>
                    <a:pt x="0" y="34163"/>
                    <a:pt x="34163" y="0"/>
                    <a:pt x="76200" y="0"/>
                  </a:cubicBezTo>
                  <a:cubicBezTo>
                    <a:pt x="118237" y="0"/>
                    <a:pt x="152400" y="34163"/>
                    <a:pt x="152400" y="76200"/>
                  </a:cubicBezTo>
                  <a:lnTo>
                    <a:pt x="152400" y="3067431"/>
                  </a:lnTo>
                  <a:cubicBezTo>
                    <a:pt x="152400" y="3109468"/>
                    <a:pt x="118237" y="3143631"/>
                    <a:pt x="76200" y="3143631"/>
                  </a:cubicBezTo>
                  <a:cubicBezTo>
                    <a:pt x="34163" y="3143631"/>
                    <a:pt x="0" y="3109468"/>
                    <a:pt x="0" y="3067431"/>
                  </a:cubicBezTo>
                  <a:close/>
                </a:path>
              </a:pathLst>
            </a:custGeom>
            <a:solidFill>
              <a:srgbClr val="F2F2F3"/>
            </a:solidFill>
            <a:ln w="12700">
              <a:solidFill>
                <a:srgbClr val="000000"/>
              </a:solidFill>
            </a:ln>
          </p:spPr>
        </p:sp>
      </p:grpSp>
      <p:sp>
        <p:nvSpPr>
          <p:cNvPr name="TextBox 51" id="51"/>
          <p:cNvSpPr txBox="true"/>
          <p:nvPr/>
        </p:nvSpPr>
        <p:spPr>
          <a:xfrm rot="0">
            <a:off x="6993716" y="6644044"/>
            <a:ext cx="3412162" cy="464550"/>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Client Versatility</a:t>
            </a:r>
          </a:p>
        </p:txBody>
      </p:sp>
      <p:sp>
        <p:nvSpPr>
          <p:cNvPr name="TextBox 52" id="52"/>
          <p:cNvSpPr txBox="true"/>
          <p:nvPr/>
        </p:nvSpPr>
        <p:spPr>
          <a:xfrm rot="0">
            <a:off x="6993716" y="7168858"/>
            <a:ext cx="4245822" cy="1168056"/>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develop both terminal-based and JavaFX GUI-based clients for varied user access and experience.</a:t>
            </a:r>
          </a:p>
        </p:txBody>
      </p:sp>
      <p:grpSp>
        <p:nvGrpSpPr>
          <p:cNvPr name="Group 53" id="53"/>
          <p:cNvGrpSpPr/>
          <p:nvPr/>
        </p:nvGrpSpPr>
        <p:grpSpPr>
          <a:xfrm rot="0">
            <a:off x="11720434" y="6402394"/>
            <a:ext cx="4857594" cy="2188069"/>
            <a:chOff x="0" y="0"/>
            <a:chExt cx="7063588" cy="3181744"/>
          </a:xfrm>
        </p:grpSpPr>
        <p:sp>
          <p:nvSpPr>
            <p:cNvPr name="Freeform 54" id="54"/>
            <p:cNvSpPr/>
            <p:nvPr/>
          </p:nvSpPr>
          <p:spPr>
            <a:xfrm flipH="false" flipV="false" rot="0">
              <a:off x="19050" y="19050"/>
              <a:ext cx="7025386" cy="3143631"/>
            </a:xfrm>
            <a:custGeom>
              <a:avLst/>
              <a:gdLst/>
              <a:ahLst/>
              <a:cxnLst/>
              <a:rect r="r" b="b" t="t" l="l"/>
              <a:pathLst>
                <a:path h="3143631" w="7025386">
                  <a:moveTo>
                    <a:pt x="0" y="182880"/>
                  </a:moveTo>
                  <a:cubicBezTo>
                    <a:pt x="0" y="81915"/>
                    <a:pt x="82423" y="0"/>
                    <a:pt x="184023" y="0"/>
                  </a:cubicBezTo>
                  <a:lnTo>
                    <a:pt x="6841363" y="0"/>
                  </a:lnTo>
                  <a:cubicBezTo>
                    <a:pt x="6943090" y="0"/>
                    <a:pt x="7025386" y="81915"/>
                    <a:pt x="7025386" y="182880"/>
                  </a:cubicBezTo>
                  <a:lnTo>
                    <a:pt x="7025386" y="2960751"/>
                  </a:lnTo>
                  <a:cubicBezTo>
                    <a:pt x="7025386" y="3061716"/>
                    <a:pt x="6942963" y="3143631"/>
                    <a:pt x="6841363" y="3143631"/>
                  </a:cubicBezTo>
                  <a:lnTo>
                    <a:pt x="184023" y="3143631"/>
                  </a:lnTo>
                  <a:cubicBezTo>
                    <a:pt x="82296" y="3143631"/>
                    <a:pt x="0" y="3061716"/>
                    <a:pt x="0" y="2960751"/>
                  </a:cubicBezTo>
                  <a:close/>
                </a:path>
              </a:pathLst>
            </a:custGeom>
            <a:solidFill>
              <a:srgbClr val="050505"/>
            </a:solidFill>
            <a:ln w="12700">
              <a:solidFill>
                <a:srgbClr val="000000"/>
              </a:solidFill>
            </a:ln>
          </p:spPr>
        </p:sp>
        <p:sp>
          <p:nvSpPr>
            <p:cNvPr name="Freeform 55" id="55"/>
            <p:cNvSpPr/>
            <p:nvPr/>
          </p:nvSpPr>
          <p:spPr>
            <a:xfrm flipH="false" flipV="false" rot="0">
              <a:off x="0" y="0"/>
              <a:ext cx="7063486" cy="3181731"/>
            </a:xfrm>
            <a:custGeom>
              <a:avLst/>
              <a:gdLst/>
              <a:ahLst/>
              <a:cxnLst/>
              <a:rect r="r" b="b" t="t" l="l"/>
              <a:pathLst>
                <a:path h="3181731" w="7063486">
                  <a:moveTo>
                    <a:pt x="0" y="201930"/>
                  </a:moveTo>
                  <a:cubicBezTo>
                    <a:pt x="0" y="90297"/>
                    <a:pt x="91059" y="0"/>
                    <a:pt x="203073" y="0"/>
                  </a:cubicBezTo>
                  <a:lnTo>
                    <a:pt x="6860413" y="0"/>
                  </a:lnTo>
                  <a:lnTo>
                    <a:pt x="6860413" y="19050"/>
                  </a:lnTo>
                  <a:lnTo>
                    <a:pt x="6860413" y="0"/>
                  </a:lnTo>
                  <a:cubicBezTo>
                    <a:pt x="6972427" y="0"/>
                    <a:pt x="7063486" y="90297"/>
                    <a:pt x="7063486" y="201930"/>
                  </a:cubicBezTo>
                  <a:lnTo>
                    <a:pt x="7044436" y="201930"/>
                  </a:lnTo>
                  <a:lnTo>
                    <a:pt x="7063486" y="201930"/>
                  </a:lnTo>
                  <a:lnTo>
                    <a:pt x="7063486" y="2979801"/>
                  </a:lnTo>
                  <a:lnTo>
                    <a:pt x="7044436" y="2979801"/>
                  </a:lnTo>
                  <a:lnTo>
                    <a:pt x="7063486" y="2979801"/>
                  </a:lnTo>
                  <a:cubicBezTo>
                    <a:pt x="7063486" y="3091434"/>
                    <a:pt x="6972427" y="3181731"/>
                    <a:pt x="6860413" y="3181731"/>
                  </a:cubicBezTo>
                  <a:lnTo>
                    <a:pt x="6860413" y="3162681"/>
                  </a:lnTo>
                  <a:lnTo>
                    <a:pt x="6860413" y="3181731"/>
                  </a:lnTo>
                  <a:lnTo>
                    <a:pt x="203073" y="3181731"/>
                  </a:lnTo>
                  <a:lnTo>
                    <a:pt x="203073" y="3162681"/>
                  </a:lnTo>
                  <a:lnTo>
                    <a:pt x="203073" y="3181731"/>
                  </a:lnTo>
                  <a:cubicBezTo>
                    <a:pt x="91059" y="3181731"/>
                    <a:pt x="0" y="3091434"/>
                    <a:pt x="0" y="2979801"/>
                  </a:cubicBezTo>
                  <a:lnTo>
                    <a:pt x="0" y="201930"/>
                  </a:lnTo>
                  <a:lnTo>
                    <a:pt x="19050" y="201930"/>
                  </a:lnTo>
                  <a:lnTo>
                    <a:pt x="0" y="201930"/>
                  </a:lnTo>
                  <a:moveTo>
                    <a:pt x="38100" y="201930"/>
                  </a:moveTo>
                  <a:lnTo>
                    <a:pt x="38100" y="2979801"/>
                  </a:lnTo>
                  <a:lnTo>
                    <a:pt x="19050" y="2979801"/>
                  </a:lnTo>
                  <a:lnTo>
                    <a:pt x="38100" y="2979801"/>
                  </a:lnTo>
                  <a:cubicBezTo>
                    <a:pt x="38100" y="3070098"/>
                    <a:pt x="111887" y="3143631"/>
                    <a:pt x="203073" y="3143631"/>
                  </a:cubicBezTo>
                  <a:lnTo>
                    <a:pt x="6860413" y="3143631"/>
                  </a:lnTo>
                  <a:cubicBezTo>
                    <a:pt x="6951726" y="3143631"/>
                    <a:pt x="7025386" y="3070225"/>
                    <a:pt x="7025386" y="2979801"/>
                  </a:cubicBezTo>
                  <a:lnTo>
                    <a:pt x="7025386" y="201930"/>
                  </a:lnTo>
                  <a:cubicBezTo>
                    <a:pt x="7025386" y="111633"/>
                    <a:pt x="6951599" y="38100"/>
                    <a:pt x="6860413" y="38100"/>
                  </a:cubicBezTo>
                  <a:lnTo>
                    <a:pt x="203073" y="38100"/>
                  </a:lnTo>
                  <a:lnTo>
                    <a:pt x="203073" y="19050"/>
                  </a:lnTo>
                  <a:lnTo>
                    <a:pt x="203073" y="38100"/>
                  </a:lnTo>
                  <a:cubicBezTo>
                    <a:pt x="111887" y="38100"/>
                    <a:pt x="38100" y="111506"/>
                    <a:pt x="38100" y="201930"/>
                  </a:cubicBezTo>
                  <a:close/>
                </a:path>
              </a:pathLst>
            </a:custGeom>
            <a:solidFill>
              <a:srgbClr val="56565B"/>
            </a:solidFill>
            <a:ln w="12700">
              <a:solidFill>
                <a:srgbClr val="000000"/>
              </a:solidFill>
            </a:ln>
          </p:spPr>
        </p:sp>
      </p:grpSp>
      <p:grpSp>
        <p:nvGrpSpPr>
          <p:cNvPr name="Group 56" id="56"/>
          <p:cNvGrpSpPr/>
          <p:nvPr/>
        </p:nvGrpSpPr>
        <p:grpSpPr>
          <a:xfrm rot="0">
            <a:off x="11707334" y="6415494"/>
            <a:ext cx="104805" cy="2161868"/>
            <a:chOff x="0" y="0"/>
            <a:chExt cx="152400" cy="3143644"/>
          </a:xfrm>
        </p:grpSpPr>
        <p:sp>
          <p:nvSpPr>
            <p:cNvPr name="Freeform 57" id="57"/>
            <p:cNvSpPr/>
            <p:nvPr/>
          </p:nvSpPr>
          <p:spPr>
            <a:xfrm flipH="false" flipV="false" rot="0">
              <a:off x="0" y="0"/>
              <a:ext cx="152400" cy="3143631"/>
            </a:xfrm>
            <a:custGeom>
              <a:avLst/>
              <a:gdLst/>
              <a:ahLst/>
              <a:cxnLst/>
              <a:rect r="r" b="b" t="t" l="l"/>
              <a:pathLst>
                <a:path h="3143631" w="152400">
                  <a:moveTo>
                    <a:pt x="0" y="76200"/>
                  </a:moveTo>
                  <a:cubicBezTo>
                    <a:pt x="0" y="34163"/>
                    <a:pt x="34163" y="0"/>
                    <a:pt x="76200" y="0"/>
                  </a:cubicBezTo>
                  <a:cubicBezTo>
                    <a:pt x="118237" y="0"/>
                    <a:pt x="152400" y="34163"/>
                    <a:pt x="152400" y="76200"/>
                  </a:cubicBezTo>
                  <a:lnTo>
                    <a:pt x="152400" y="3067431"/>
                  </a:lnTo>
                  <a:cubicBezTo>
                    <a:pt x="152400" y="3109468"/>
                    <a:pt x="118237" y="3143631"/>
                    <a:pt x="76200" y="3143631"/>
                  </a:cubicBezTo>
                  <a:cubicBezTo>
                    <a:pt x="34163" y="3143631"/>
                    <a:pt x="0" y="3109468"/>
                    <a:pt x="0" y="3067431"/>
                  </a:cubicBezTo>
                  <a:close/>
                </a:path>
              </a:pathLst>
            </a:custGeom>
            <a:solidFill>
              <a:srgbClr val="F2F2F3"/>
            </a:solidFill>
            <a:ln w="12700">
              <a:solidFill>
                <a:srgbClr val="000000"/>
              </a:solidFill>
            </a:ln>
          </p:spPr>
        </p:sp>
      </p:grpSp>
      <p:sp>
        <p:nvSpPr>
          <p:cNvPr name="TextBox 58" id="58"/>
          <p:cNvSpPr txBox="true"/>
          <p:nvPr/>
        </p:nvSpPr>
        <p:spPr>
          <a:xfrm rot="0">
            <a:off x="12065687" y="6630943"/>
            <a:ext cx="4141335" cy="436915"/>
          </a:xfrm>
          <a:prstGeom prst="rect">
            <a:avLst/>
          </a:prstGeom>
        </p:spPr>
        <p:txBody>
          <a:bodyPr anchor="t" rtlCol="false" tIns="0" lIns="0" bIns="0" rIns="0">
            <a:spAutoFit/>
          </a:bodyPr>
          <a:lstStyle/>
          <a:p>
            <a:pPr algn="l">
              <a:lnSpc>
                <a:spcPts val="3323"/>
              </a:lnSpc>
            </a:pPr>
            <a:r>
              <a:rPr lang="en-US" sz="2636">
                <a:solidFill>
                  <a:srgbClr val="E5E0DF"/>
                </a:solidFill>
                <a:latin typeface="Poppins Light"/>
                <a:ea typeface="Poppins Light"/>
                <a:cs typeface="Poppins Light"/>
                <a:sym typeface="Poppins Light"/>
              </a:rPr>
              <a:t>Group Assignment</a:t>
            </a:r>
          </a:p>
        </p:txBody>
      </p:sp>
      <p:sp>
        <p:nvSpPr>
          <p:cNvPr name="TextBox 59" id="59"/>
          <p:cNvSpPr txBox="true"/>
          <p:nvPr/>
        </p:nvSpPr>
        <p:spPr>
          <a:xfrm rot="0">
            <a:off x="12065687" y="7155758"/>
            <a:ext cx="4245683" cy="1168056"/>
          </a:xfrm>
          <a:prstGeom prst="rect">
            <a:avLst/>
          </a:prstGeom>
        </p:spPr>
        <p:txBody>
          <a:bodyPr anchor="t" rtlCol="false" tIns="0" lIns="0" bIns="0" rIns="0">
            <a:spAutoFit/>
          </a:bodyPr>
          <a:lstStyle/>
          <a:p>
            <a:pPr algn="l">
              <a:lnSpc>
                <a:spcPts val="2865"/>
              </a:lnSpc>
            </a:pPr>
            <a:r>
              <a:rPr lang="en-US" sz="1776">
                <a:solidFill>
                  <a:srgbClr val="E5E0DF"/>
                </a:solidFill>
                <a:latin typeface="Roboto"/>
                <a:ea typeface="Roboto"/>
                <a:cs typeface="Roboto"/>
                <a:sym typeface="Roboto"/>
              </a:rPr>
              <a:t>To ensure reliable data transfer and robust connection handling, critical for educational content and communications.</a:t>
            </a:r>
          </a:p>
        </p:txBody>
      </p:sp>
      <p:sp>
        <p:nvSpPr>
          <p:cNvPr name="Freeform 60" id="60"/>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1" id="61"/>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2</a:t>
            </a:r>
          </a:p>
        </p:txBody>
      </p:sp>
      <p:sp>
        <p:nvSpPr>
          <p:cNvPr name="TextBox 62" id="62"/>
          <p:cNvSpPr txBox="true"/>
          <p:nvPr/>
        </p:nvSpPr>
        <p:spPr>
          <a:xfrm rot="0">
            <a:off x="1736056" y="1594388"/>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400" y="0"/>
            <a:ext cx="895350" cy="1752600"/>
            <a:chOff x="0" y="0"/>
            <a:chExt cx="235812" cy="461590"/>
          </a:xfrm>
        </p:grpSpPr>
        <p:sp>
          <p:nvSpPr>
            <p:cNvPr name="Freeform 5" id="5"/>
            <p:cNvSpPr/>
            <p:nvPr/>
          </p:nvSpPr>
          <p:spPr>
            <a:xfrm flipH="false" flipV="false" rot="0">
              <a:off x="0" y="0"/>
              <a:ext cx="235812" cy="461590"/>
            </a:xfrm>
            <a:custGeom>
              <a:avLst/>
              <a:gdLst/>
              <a:ahLst/>
              <a:cxnLst/>
              <a:rect r="r" b="b" t="t" l="l"/>
              <a:pathLst>
                <a:path h="461590" w="235812">
                  <a:moveTo>
                    <a:pt x="0" y="0"/>
                  </a:moveTo>
                  <a:lnTo>
                    <a:pt x="235812" y="0"/>
                  </a:lnTo>
                  <a:lnTo>
                    <a:pt x="235812" y="461590"/>
                  </a:lnTo>
                  <a:lnTo>
                    <a:pt x="0" y="461590"/>
                  </a:lnTo>
                  <a:close/>
                </a:path>
              </a:pathLst>
            </a:custGeom>
            <a:solidFill>
              <a:srgbClr val="A20000"/>
            </a:solidFill>
          </p:spPr>
        </p:sp>
        <p:sp>
          <p:nvSpPr>
            <p:cNvPr name="TextBox 6" id="6"/>
            <p:cNvSpPr txBox="true"/>
            <p:nvPr/>
          </p:nvSpPr>
          <p:spPr>
            <a:xfrm>
              <a:off x="0" y="-66675"/>
              <a:ext cx="235812" cy="52826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8600" y="-9525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533400" y="4238625"/>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flipH="true">
            <a:off x="542925" y="8315325"/>
            <a:ext cx="0" cy="1524000"/>
          </a:xfrm>
          <a:prstGeom prst="line">
            <a:avLst/>
          </a:prstGeom>
          <a:ln cap="flat" w="19050">
            <a:solidFill>
              <a:srgbClr val="FDFEFF"/>
            </a:solidFill>
            <a:prstDash val="solid"/>
            <a:headEnd type="none" len="sm" w="sm"/>
            <a:tailEnd type="none" len="sm" w="sm"/>
          </a:ln>
        </p:spPr>
      </p:sp>
      <p:sp>
        <p:nvSpPr>
          <p:cNvPr name="Freeform 12" id="12"/>
          <p:cNvSpPr/>
          <p:nvPr/>
        </p:nvSpPr>
        <p:spPr>
          <a:xfrm flipH="false" flipV="false" rot="0">
            <a:off x="17697450" y="4972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17840325" y="495300"/>
            <a:ext cx="0" cy="1524000"/>
          </a:xfrm>
          <a:prstGeom prst="line">
            <a:avLst/>
          </a:prstGeom>
          <a:ln cap="flat" w="19050">
            <a:solidFill>
              <a:srgbClr val="FDFEFF"/>
            </a:solidFill>
            <a:prstDash val="solid"/>
            <a:headEnd type="none" len="sm" w="sm"/>
            <a:tailEnd type="none" len="sm" w="sm"/>
          </a:ln>
        </p:spPr>
      </p:sp>
      <p:sp>
        <p:nvSpPr>
          <p:cNvPr name="TextBox 14" id="14"/>
          <p:cNvSpPr txBox="true"/>
          <p:nvPr/>
        </p:nvSpPr>
        <p:spPr>
          <a:xfrm rot="0">
            <a:off x="1811200" y="667904"/>
            <a:ext cx="14855948" cy="1613781"/>
          </a:xfrm>
          <a:prstGeom prst="rect">
            <a:avLst/>
          </a:prstGeom>
        </p:spPr>
        <p:txBody>
          <a:bodyPr anchor="t" rtlCol="false" tIns="0" lIns="0" bIns="0" rIns="0">
            <a:spAutoFit/>
          </a:bodyPr>
          <a:lstStyle/>
          <a:p>
            <a:pPr algn="l" marL="0" indent="0" lvl="0">
              <a:lnSpc>
                <a:spcPts val="5758"/>
              </a:lnSpc>
              <a:spcBef>
                <a:spcPct val="0"/>
              </a:spcBef>
            </a:pPr>
            <a:r>
              <a:rPr lang="en-US" b="true" sz="5235" strike="noStrike" u="none">
                <a:solidFill>
                  <a:srgbClr val="FDFEFF"/>
                </a:solidFill>
                <a:latin typeface="Agrandir Bold"/>
                <a:ea typeface="Agrandir Bold"/>
                <a:cs typeface="Agrandir Bold"/>
                <a:sym typeface="Agrandir Bold"/>
              </a:rPr>
              <a:t>Key Project Features: Enhancing the Learning Experience</a:t>
            </a:r>
          </a:p>
        </p:txBody>
      </p:sp>
      <p:sp>
        <p:nvSpPr>
          <p:cNvPr name="TextBox 15" id="15"/>
          <p:cNvSpPr txBox="true"/>
          <p:nvPr/>
        </p:nvSpPr>
        <p:spPr>
          <a:xfrm rot="0">
            <a:off x="2950492" y="3023892"/>
            <a:ext cx="3187628" cy="390579"/>
          </a:xfrm>
          <a:prstGeom prst="rect">
            <a:avLst/>
          </a:prstGeom>
        </p:spPr>
        <p:txBody>
          <a:bodyPr anchor="t" rtlCol="false" tIns="0" lIns="0" bIns="0" rIns="0">
            <a:spAutoFit/>
          </a:bodyPr>
          <a:lstStyle/>
          <a:p>
            <a:pPr algn="r">
              <a:lnSpc>
                <a:spcPts val="2999"/>
              </a:lnSpc>
            </a:pPr>
            <a:r>
              <a:rPr lang="en-US" sz="2437" b="true">
                <a:solidFill>
                  <a:srgbClr val="E5E0DF"/>
                </a:solidFill>
                <a:latin typeface="Poppins Bold"/>
                <a:ea typeface="Poppins Bold"/>
                <a:cs typeface="Poppins Bold"/>
                <a:sym typeface="Poppins Bold"/>
              </a:rPr>
              <a:t>User Authentication</a:t>
            </a:r>
          </a:p>
        </p:txBody>
      </p:sp>
      <p:sp>
        <p:nvSpPr>
          <p:cNvPr name="TextBox 16" id="16"/>
          <p:cNvSpPr txBox="true"/>
          <p:nvPr/>
        </p:nvSpPr>
        <p:spPr>
          <a:xfrm rot="0">
            <a:off x="1087488" y="3493741"/>
            <a:ext cx="5050631" cy="774592"/>
          </a:xfrm>
          <a:prstGeom prst="rect">
            <a:avLst/>
          </a:prstGeom>
        </p:spPr>
        <p:txBody>
          <a:bodyPr anchor="t" rtlCol="false" tIns="0" lIns="0" bIns="0" rIns="0">
            <a:spAutoFit/>
          </a:bodyPr>
          <a:lstStyle/>
          <a:p>
            <a:pPr algn="r">
              <a:lnSpc>
                <a:spcPts val="3125"/>
              </a:lnSpc>
            </a:pPr>
            <a:r>
              <a:rPr lang="en-US" sz="1937">
                <a:solidFill>
                  <a:srgbClr val="E5E0DF"/>
                </a:solidFill>
                <a:latin typeface="Roboto"/>
                <a:ea typeface="Roboto"/>
                <a:cs typeface="Roboto"/>
                <a:sym typeface="Roboto"/>
              </a:rPr>
              <a:t>L</a:t>
            </a:r>
            <a:r>
              <a:rPr lang="en-US" sz="1937">
                <a:solidFill>
                  <a:srgbClr val="E5E0DF"/>
                </a:solidFill>
                <a:latin typeface="Roboto"/>
                <a:ea typeface="Roboto"/>
                <a:cs typeface="Roboto"/>
                <a:sym typeface="Roboto"/>
              </a:rPr>
              <a:t>ogin with distinct role-based access for Teachers and Students.</a:t>
            </a:r>
          </a:p>
        </p:txBody>
      </p:sp>
      <p:sp>
        <p:nvSpPr>
          <p:cNvPr name="Freeform 17" id="17"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7"/>
            <a:stretch>
              <a:fillRect l="0" t="0" r="0" b="0"/>
            </a:stretch>
          </a:blipFill>
        </p:spPr>
      </p:sp>
      <p:sp>
        <p:nvSpPr>
          <p:cNvPr name="Freeform 18" id="18" descr="preencoded.png"/>
          <p:cNvSpPr/>
          <p:nvPr/>
        </p:nvSpPr>
        <p:spPr>
          <a:xfrm flipH="false" flipV="false" rot="0">
            <a:off x="8054797" y="3762451"/>
            <a:ext cx="371180" cy="371180"/>
          </a:xfrm>
          <a:custGeom>
            <a:avLst/>
            <a:gdLst/>
            <a:ahLst/>
            <a:cxnLst/>
            <a:rect r="r" b="b" t="t" l="l"/>
            <a:pathLst>
              <a:path h="371180" w="371180">
                <a:moveTo>
                  <a:pt x="0" y="0"/>
                </a:moveTo>
                <a:lnTo>
                  <a:pt x="371180" y="0"/>
                </a:lnTo>
                <a:lnTo>
                  <a:pt x="371180" y="371180"/>
                </a:lnTo>
                <a:lnTo>
                  <a:pt x="0" y="371180"/>
                </a:lnTo>
                <a:lnTo>
                  <a:pt x="0" y="0"/>
                </a:lnTo>
                <a:close/>
              </a:path>
            </a:pathLst>
          </a:custGeom>
          <a:blipFill>
            <a:blip r:embed="rId8">
              <a:extLst>
                <a:ext uri="{96DAC541-7B7A-43D3-8B79-37D633B846F1}">
                  <asvg:svgBlip xmlns:asvg="http://schemas.microsoft.com/office/drawing/2016/SVG/main" r:embed="rId9"/>
                </a:ext>
              </a:extLst>
            </a:blip>
            <a:stretch>
              <a:fillRect l="0" t="-8973" r="0" b="-8973"/>
            </a:stretch>
          </a:blipFill>
        </p:spPr>
      </p:sp>
      <p:sp>
        <p:nvSpPr>
          <p:cNvPr name="TextBox 19" id="19"/>
          <p:cNvSpPr txBox="true"/>
          <p:nvPr/>
        </p:nvSpPr>
        <p:spPr>
          <a:xfrm rot="0">
            <a:off x="12340228" y="2825506"/>
            <a:ext cx="2583656" cy="390579"/>
          </a:xfrm>
          <a:prstGeom prst="rect">
            <a:avLst/>
          </a:prstGeom>
        </p:spPr>
        <p:txBody>
          <a:bodyPr anchor="t" rtlCol="false" tIns="0" lIns="0" bIns="0" rIns="0">
            <a:spAutoFit/>
          </a:bodyPr>
          <a:lstStyle/>
          <a:p>
            <a:pPr algn="l">
              <a:lnSpc>
                <a:spcPts val="2999"/>
              </a:lnSpc>
            </a:pPr>
            <a:r>
              <a:rPr lang="en-US" sz="2437" b="true">
                <a:solidFill>
                  <a:srgbClr val="E5E0DF"/>
                </a:solidFill>
                <a:latin typeface="Poppins Bold"/>
                <a:ea typeface="Poppins Bold"/>
                <a:cs typeface="Poppins Bold"/>
                <a:sym typeface="Poppins Bold"/>
              </a:rPr>
              <a:t>Classroom Chat</a:t>
            </a:r>
          </a:p>
        </p:txBody>
      </p:sp>
      <p:sp>
        <p:nvSpPr>
          <p:cNvPr name="TextBox 20" id="20"/>
          <p:cNvSpPr txBox="true"/>
          <p:nvPr/>
        </p:nvSpPr>
        <p:spPr>
          <a:xfrm rot="0">
            <a:off x="12340228" y="3295355"/>
            <a:ext cx="5050784" cy="1286027"/>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A public chat channel for general announcements and discussions among all participants.</a:t>
            </a:r>
          </a:p>
        </p:txBody>
      </p:sp>
      <p:sp>
        <p:nvSpPr>
          <p:cNvPr name="Freeform 21" id="21"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10"/>
            <a:stretch>
              <a:fillRect l="0" t="0" r="0" b="0"/>
            </a:stretch>
          </a:blipFill>
        </p:spPr>
      </p:sp>
      <p:sp>
        <p:nvSpPr>
          <p:cNvPr name="Freeform 22" id="22" descr="preencoded.png"/>
          <p:cNvSpPr/>
          <p:nvPr/>
        </p:nvSpPr>
        <p:spPr>
          <a:xfrm flipH="false" flipV="false" rot="0">
            <a:off x="10052075" y="3762451"/>
            <a:ext cx="371180" cy="371180"/>
          </a:xfrm>
          <a:custGeom>
            <a:avLst/>
            <a:gdLst/>
            <a:ahLst/>
            <a:cxnLst/>
            <a:rect r="r" b="b" t="t" l="l"/>
            <a:pathLst>
              <a:path h="371180" w="371180">
                <a:moveTo>
                  <a:pt x="0" y="0"/>
                </a:moveTo>
                <a:lnTo>
                  <a:pt x="371180" y="0"/>
                </a:lnTo>
                <a:lnTo>
                  <a:pt x="371180" y="371180"/>
                </a:lnTo>
                <a:lnTo>
                  <a:pt x="0" y="371180"/>
                </a:lnTo>
                <a:lnTo>
                  <a:pt x="0" y="0"/>
                </a:lnTo>
                <a:close/>
              </a:path>
            </a:pathLst>
          </a:custGeom>
          <a:blipFill>
            <a:blip r:embed="rId11">
              <a:extLst>
                <a:ext uri="{96DAC541-7B7A-43D3-8B79-37D633B846F1}">
                  <asvg:svgBlip xmlns:asvg="http://schemas.microsoft.com/office/drawing/2016/SVG/main" r:embed="rId12"/>
                </a:ext>
              </a:extLst>
            </a:blip>
            <a:stretch>
              <a:fillRect l="-7693" t="0" r="-7690" b="0"/>
            </a:stretch>
          </a:blipFill>
        </p:spPr>
      </p:sp>
      <p:sp>
        <p:nvSpPr>
          <p:cNvPr name="TextBox 23" id="23"/>
          <p:cNvSpPr txBox="true"/>
          <p:nvPr/>
        </p:nvSpPr>
        <p:spPr>
          <a:xfrm rot="0">
            <a:off x="12588326" y="4983804"/>
            <a:ext cx="2953968" cy="390579"/>
          </a:xfrm>
          <a:prstGeom prst="rect">
            <a:avLst/>
          </a:prstGeom>
        </p:spPr>
        <p:txBody>
          <a:bodyPr anchor="t" rtlCol="false" tIns="0" lIns="0" bIns="0" rIns="0">
            <a:spAutoFit/>
          </a:bodyPr>
          <a:lstStyle/>
          <a:p>
            <a:pPr algn="l">
              <a:lnSpc>
                <a:spcPts val="2999"/>
              </a:lnSpc>
            </a:pPr>
            <a:r>
              <a:rPr lang="en-US" sz="2437" b="true">
                <a:solidFill>
                  <a:srgbClr val="E5E0DF"/>
                </a:solidFill>
                <a:latin typeface="Poppins Bold"/>
                <a:ea typeface="Poppins Bold"/>
                <a:cs typeface="Poppins Bold"/>
                <a:sym typeface="Poppins Bold"/>
              </a:rPr>
              <a:t>Private Messaging</a:t>
            </a:r>
          </a:p>
        </p:txBody>
      </p:sp>
      <p:sp>
        <p:nvSpPr>
          <p:cNvPr name="TextBox 24" id="24"/>
          <p:cNvSpPr txBox="true"/>
          <p:nvPr/>
        </p:nvSpPr>
        <p:spPr>
          <a:xfrm rot="0">
            <a:off x="12588326" y="5453653"/>
            <a:ext cx="4802686" cy="1286027"/>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Direct, secure communication between students and between teachers and students.</a:t>
            </a:r>
          </a:p>
        </p:txBody>
      </p:sp>
      <p:sp>
        <p:nvSpPr>
          <p:cNvPr name="Freeform 25" id="25"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13"/>
            <a:stretch>
              <a:fillRect l="0" t="0" r="0" b="0"/>
            </a:stretch>
          </a:blipFill>
        </p:spPr>
      </p:sp>
      <p:sp>
        <p:nvSpPr>
          <p:cNvPr name="Freeform 26" id="26" descr="preencoded.png"/>
          <p:cNvSpPr/>
          <p:nvPr/>
        </p:nvSpPr>
        <p:spPr>
          <a:xfrm flipH="false" flipV="false" rot="0">
            <a:off x="11050562" y="5491982"/>
            <a:ext cx="371180" cy="371180"/>
          </a:xfrm>
          <a:custGeom>
            <a:avLst/>
            <a:gdLst/>
            <a:ahLst/>
            <a:cxnLst/>
            <a:rect r="r" b="b" t="t" l="l"/>
            <a:pathLst>
              <a:path h="371180" w="371180">
                <a:moveTo>
                  <a:pt x="0" y="0"/>
                </a:moveTo>
                <a:lnTo>
                  <a:pt x="371180" y="0"/>
                </a:lnTo>
                <a:lnTo>
                  <a:pt x="371180" y="371179"/>
                </a:lnTo>
                <a:lnTo>
                  <a:pt x="0" y="371179"/>
                </a:lnTo>
                <a:lnTo>
                  <a:pt x="0" y="0"/>
                </a:lnTo>
                <a:close/>
              </a:path>
            </a:pathLst>
          </a:custGeom>
          <a:blipFill>
            <a:blip r:embed="rId14">
              <a:extLst>
                <a:ext uri="{96DAC541-7B7A-43D3-8B79-37D633B846F1}">
                  <asvg:svgBlip xmlns:asvg="http://schemas.microsoft.com/office/drawing/2016/SVG/main" r:embed="rId15"/>
                </a:ext>
              </a:extLst>
            </a:blip>
            <a:stretch>
              <a:fillRect l="0" t="-10256" r="0" b="-10254"/>
            </a:stretch>
          </a:blipFill>
        </p:spPr>
      </p:sp>
      <p:sp>
        <p:nvSpPr>
          <p:cNvPr name="TextBox 27" id="27"/>
          <p:cNvSpPr txBox="true"/>
          <p:nvPr/>
        </p:nvSpPr>
        <p:spPr>
          <a:xfrm rot="0">
            <a:off x="12340228" y="7142264"/>
            <a:ext cx="4169217" cy="390579"/>
          </a:xfrm>
          <a:prstGeom prst="rect">
            <a:avLst/>
          </a:prstGeom>
        </p:spPr>
        <p:txBody>
          <a:bodyPr anchor="t" rtlCol="false" tIns="0" lIns="0" bIns="0" rIns="0">
            <a:spAutoFit/>
          </a:bodyPr>
          <a:lstStyle/>
          <a:p>
            <a:pPr algn="l">
              <a:lnSpc>
                <a:spcPts val="2999"/>
              </a:lnSpc>
            </a:pPr>
            <a:r>
              <a:rPr lang="en-US" sz="2437" b="true">
                <a:solidFill>
                  <a:srgbClr val="E5E0DF"/>
                </a:solidFill>
                <a:latin typeface="Poppins Bold"/>
                <a:ea typeface="Poppins Bold"/>
                <a:cs typeface="Poppins Bold"/>
                <a:sym typeface="Poppins Bold"/>
              </a:rPr>
              <a:t>Assignment Management</a:t>
            </a:r>
          </a:p>
        </p:txBody>
      </p:sp>
      <p:sp>
        <p:nvSpPr>
          <p:cNvPr name="TextBox 28" id="28"/>
          <p:cNvSpPr txBox="true"/>
          <p:nvPr/>
        </p:nvSpPr>
        <p:spPr>
          <a:xfrm rot="0">
            <a:off x="12340228" y="7612113"/>
            <a:ext cx="5050784" cy="889102"/>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Creation and distribution of both solo and group assignments.</a:t>
            </a:r>
          </a:p>
        </p:txBody>
      </p:sp>
      <p:sp>
        <p:nvSpPr>
          <p:cNvPr name="Freeform 29" id="29"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16"/>
            <a:stretch>
              <a:fillRect l="0" t="0" r="0" b="0"/>
            </a:stretch>
          </a:blipFill>
        </p:spPr>
      </p:sp>
      <p:sp>
        <p:nvSpPr>
          <p:cNvPr name="Freeform 30" id="30" descr="preencoded.png"/>
          <p:cNvSpPr/>
          <p:nvPr/>
        </p:nvSpPr>
        <p:spPr>
          <a:xfrm flipH="false" flipV="false" rot="0">
            <a:off x="10052075" y="7221512"/>
            <a:ext cx="371180" cy="371180"/>
          </a:xfrm>
          <a:custGeom>
            <a:avLst/>
            <a:gdLst/>
            <a:ahLst/>
            <a:cxnLst/>
            <a:rect r="r" b="b" t="t" l="l"/>
            <a:pathLst>
              <a:path h="371180" w="371180">
                <a:moveTo>
                  <a:pt x="0" y="0"/>
                </a:moveTo>
                <a:lnTo>
                  <a:pt x="371180" y="0"/>
                </a:lnTo>
                <a:lnTo>
                  <a:pt x="371180" y="371180"/>
                </a:lnTo>
                <a:lnTo>
                  <a:pt x="0" y="371180"/>
                </a:lnTo>
                <a:lnTo>
                  <a:pt x="0" y="0"/>
                </a:lnTo>
                <a:close/>
              </a:path>
            </a:pathLst>
          </a:custGeom>
          <a:blipFill>
            <a:blip r:embed="rId17">
              <a:extLst>
                <a:ext uri="{96DAC541-7B7A-43D3-8B79-37D633B846F1}">
                  <asvg:svgBlip xmlns:asvg="http://schemas.microsoft.com/office/drawing/2016/SVG/main" r:embed="rId18"/>
                </a:ext>
              </a:extLst>
            </a:blip>
            <a:stretch>
              <a:fillRect l="-6410" t="0" r="-6410" b="0"/>
            </a:stretch>
          </a:blipFill>
        </p:spPr>
      </p:sp>
      <p:sp>
        <p:nvSpPr>
          <p:cNvPr name="TextBox 31" id="31"/>
          <p:cNvSpPr txBox="true"/>
          <p:nvPr/>
        </p:nvSpPr>
        <p:spPr>
          <a:xfrm rot="0">
            <a:off x="3695850" y="7142264"/>
            <a:ext cx="2442270" cy="390579"/>
          </a:xfrm>
          <a:prstGeom prst="rect">
            <a:avLst/>
          </a:prstGeom>
        </p:spPr>
        <p:txBody>
          <a:bodyPr anchor="t" rtlCol="false" tIns="0" lIns="0" bIns="0" rIns="0">
            <a:spAutoFit/>
          </a:bodyPr>
          <a:lstStyle/>
          <a:p>
            <a:pPr algn="r">
              <a:lnSpc>
                <a:spcPts val="2999"/>
              </a:lnSpc>
            </a:pPr>
            <a:r>
              <a:rPr lang="en-US" sz="2437" b="true">
                <a:solidFill>
                  <a:srgbClr val="E5E0DF"/>
                </a:solidFill>
                <a:latin typeface="Poppins Bold"/>
                <a:ea typeface="Poppins Bold"/>
                <a:cs typeface="Poppins Bold"/>
                <a:sym typeface="Poppins Bold"/>
              </a:rPr>
              <a:t>Group Creation</a:t>
            </a:r>
          </a:p>
        </p:txBody>
      </p:sp>
      <p:sp>
        <p:nvSpPr>
          <p:cNvPr name="TextBox 32" id="32"/>
          <p:cNvSpPr txBox="true"/>
          <p:nvPr/>
        </p:nvSpPr>
        <p:spPr>
          <a:xfrm rot="0">
            <a:off x="1087488" y="7612113"/>
            <a:ext cx="5050631" cy="889102"/>
          </a:xfrm>
          <a:prstGeom prst="rect">
            <a:avLst/>
          </a:prstGeom>
        </p:spPr>
        <p:txBody>
          <a:bodyPr anchor="t" rtlCol="false" tIns="0" lIns="0" bIns="0" rIns="0">
            <a:spAutoFit/>
          </a:bodyPr>
          <a:lstStyle/>
          <a:p>
            <a:pPr algn="r">
              <a:lnSpc>
                <a:spcPts val="3125"/>
              </a:lnSpc>
            </a:pPr>
            <a:r>
              <a:rPr lang="en-US" sz="1937">
                <a:solidFill>
                  <a:srgbClr val="E5E0DF"/>
                </a:solidFill>
                <a:latin typeface="Roboto"/>
                <a:ea typeface="Roboto"/>
                <a:cs typeface="Roboto"/>
                <a:sym typeface="Roboto"/>
              </a:rPr>
              <a:t>Dynamic group formation capabilities to facilitate collaborative projects.</a:t>
            </a:r>
          </a:p>
        </p:txBody>
      </p:sp>
      <p:sp>
        <p:nvSpPr>
          <p:cNvPr name="Freeform 33" id="33"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19"/>
            <a:stretch>
              <a:fillRect l="0" t="0" r="0" b="0"/>
            </a:stretch>
          </a:blipFill>
        </p:spPr>
      </p:sp>
      <p:sp>
        <p:nvSpPr>
          <p:cNvPr name="Freeform 34" id="34" descr="preencoded.png"/>
          <p:cNvSpPr/>
          <p:nvPr/>
        </p:nvSpPr>
        <p:spPr>
          <a:xfrm flipH="false" flipV="false" rot="0">
            <a:off x="8054797" y="7221512"/>
            <a:ext cx="371180" cy="371180"/>
          </a:xfrm>
          <a:custGeom>
            <a:avLst/>
            <a:gdLst/>
            <a:ahLst/>
            <a:cxnLst/>
            <a:rect r="r" b="b" t="t" l="l"/>
            <a:pathLst>
              <a:path h="371180" w="371180">
                <a:moveTo>
                  <a:pt x="0" y="0"/>
                </a:moveTo>
                <a:lnTo>
                  <a:pt x="371180" y="0"/>
                </a:lnTo>
                <a:lnTo>
                  <a:pt x="371180" y="371180"/>
                </a:lnTo>
                <a:lnTo>
                  <a:pt x="0" y="371180"/>
                </a:lnTo>
                <a:lnTo>
                  <a:pt x="0" y="0"/>
                </a:lnTo>
                <a:close/>
              </a:path>
            </a:pathLst>
          </a:custGeom>
          <a:blipFill>
            <a:blip r:embed="rId20">
              <a:extLst>
                <a:ext uri="{96DAC541-7B7A-43D3-8B79-37D633B846F1}">
                  <asvg:svgBlip xmlns:asvg="http://schemas.microsoft.com/office/drawing/2016/SVG/main" r:embed="rId21"/>
                </a:ext>
              </a:extLst>
            </a:blip>
            <a:stretch>
              <a:fillRect l="-21794" t="0" r="-21794" b="0"/>
            </a:stretch>
          </a:blipFill>
        </p:spPr>
      </p:sp>
      <p:sp>
        <p:nvSpPr>
          <p:cNvPr name="TextBox 35" id="35"/>
          <p:cNvSpPr txBox="true"/>
          <p:nvPr/>
        </p:nvSpPr>
        <p:spPr>
          <a:xfrm rot="0">
            <a:off x="2226270" y="4983804"/>
            <a:ext cx="3663742" cy="390579"/>
          </a:xfrm>
          <a:prstGeom prst="rect">
            <a:avLst/>
          </a:prstGeom>
        </p:spPr>
        <p:txBody>
          <a:bodyPr anchor="t" rtlCol="false" tIns="0" lIns="0" bIns="0" rIns="0">
            <a:spAutoFit/>
          </a:bodyPr>
          <a:lstStyle/>
          <a:p>
            <a:pPr algn="r">
              <a:lnSpc>
                <a:spcPts val="2999"/>
              </a:lnSpc>
            </a:pPr>
            <a:r>
              <a:rPr lang="en-US" sz="2437" b="true">
                <a:solidFill>
                  <a:srgbClr val="E5E0DF"/>
                </a:solidFill>
                <a:latin typeface="Poppins Bold"/>
                <a:ea typeface="Poppins Bold"/>
                <a:cs typeface="Poppins Bold"/>
                <a:sym typeface="Poppins Bold"/>
              </a:rPr>
              <a:t>Submission &amp; Tracking</a:t>
            </a:r>
          </a:p>
        </p:txBody>
      </p:sp>
      <p:sp>
        <p:nvSpPr>
          <p:cNvPr name="TextBox 36" id="36"/>
          <p:cNvSpPr txBox="true"/>
          <p:nvPr/>
        </p:nvSpPr>
        <p:spPr>
          <a:xfrm rot="0">
            <a:off x="1087488" y="5453653"/>
            <a:ext cx="4802534" cy="1286027"/>
          </a:xfrm>
          <a:prstGeom prst="rect">
            <a:avLst/>
          </a:prstGeom>
        </p:spPr>
        <p:txBody>
          <a:bodyPr anchor="t" rtlCol="false" tIns="0" lIns="0" bIns="0" rIns="0">
            <a:spAutoFit/>
          </a:bodyPr>
          <a:lstStyle/>
          <a:p>
            <a:pPr algn="r">
              <a:lnSpc>
                <a:spcPts val="3125"/>
              </a:lnSpc>
            </a:pPr>
            <a:r>
              <a:rPr lang="en-US" sz="1937">
                <a:solidFill>
                  <a:srgbClr val="E5E0DF"/>
                </a:solidFill>
                <a:latin typeface="Roboto"/>
                <a:ea typeface="Roboto"/>
                <a:cs typeface="Roboto"/>
                <a:sym typeface="Roboto"/>
              </a:rPr>
              <a:t>Robust file upload for assignment submissions and real-time status tracking for teachers.</a:t>
            </a:r>
          </a:p>
        </p:txBody>
      </p:sp>
      <p:sp>
        <p:nvSpPr>
          <p:cNvPr name="Freeform 37" id="37" descr="preencoded.png"/>
          <p:cNvSpPr/>
          <p:nvPr/>
        </p:nvSpPr>
        <p:spPr>
          <a:xfrm flipH="false" flipV="false" rot="0">
            <a:off x="6386065" y="2824610"/>
            <a:ext cx="5706218" cy="5706218"/>
          </a:xfrm>
          <a:custGeom>
            <a:avLst/>
            <a:gdLst/>
            <a:ahLst/>
            <a:cxnLst/>
            <a:rect r="r" b="b" t="t" l="l"/>
            <a:pathLst>
              <a:path h="5706218" w="5706218">
                <a:moveTo>
                  <a:pt x="0" y="0"/>
                </a:moveTo>
                <a:lnTo>
                  <a:pt x="5706218" y="0"/>
                </a:lnTo>
                <a:lnTo>
                  <a:pt x="5706218" y="5706218"/>
                </a:lnTo>
                <a:lnTo>
                  <a:pt x="0" y="5706218"/>
                </a:lnTo>
                <a:lnTo>
                  <a:pt x="0" y="0"/>
                </a:lnTo>
                <a:close/>
              </a:path>
            </a:pathLst>
          </a:custGeom>
          <a:blipFill>
            <a:blip r:embed="rId22"/>
            <a:stretch>
              <a:fillRect l="0" t="0" r="0" b="0"/>
            </a:stretch>
          </a:blipFill>
        </p:spPr>
      </p:sp>
      <p:sp>
        <p:nvSpPr>
          <p:cNvPr name="Freeform 38" id="38" descr="preencoded.png"/>
          <p:cNvSpPr/>
          <p:nvPr/>
        </p:nvSpPr>
        <p:spPr>
          <a:xfrm flipH="false" flipV="false" rot="0">
            <a:off x="7056310" y="5491982"/>
            <a:ext cx="371180" cy="371180"/>
          </a:xfrm>
          <a:custGeom>
            <a:avLst/>
            <a:gdLst/>
            <a:ahLst/>
            <a:cxnLst/>
            <a:rect r="r" b="b" t="t" l="l"/>
            <a:pathLst>
              <a:path h="371180" w="371180">
                <a:moveTo>
                  <a:pt x="0" y="0"/>
                </a:moveTo>
                <a:lnTo>
                  <a:pt x="371180" y="0"/>
                </a:lnTo>
                <a:lnTo>
                  <a:pt x="371180" y="371179"/>
                </a:lnTo>
                <a:lnTo>
                  <a:pt x="0" y="371179"/>
                </a:lnTo>
                <a:lnTo>
                  <a:pt x="0" y="0"/>
                </a:lnTo>
                <a:close/>
              </a:path>
            </a:pathLst>
          </a:custGeom>
          <a:blipFill>
            <a:blip r:embed="rId23">
              <a:extLst>
                <a:ext uri="{96DAC541-7B7A-43D3-8B79-37D633B846F1}">
                  <asvg:svgBlip xmlns:asvg="http://schemas.microsoft.com/office/drawing/2016/SVG/main" r:embed="rId24"/>
                </a:ext>
              </a:extLst>
            </a:blip>
            <a:stretch>
              <a:fillRect l="0" t="-12820" r="0" b="-12820"/>
            </a:stretch>
          </a:blipFill>
        </p:spPr>
      </p:sp>
      <p:sp>
        <p:nvSpPr>
          <p:cNvPr name="TextBox 39" id="39"/>
          <p:cNvSpPr txBox="true"/>
          <p:nvPr/>
        </p:nvSpPr>
        <p:spPr>
          <a:xfrm rot="0">
            <a:off x="1123950" y="8800357"/>
            <a:ext cx="13573188" cy="774592"/>
          </a:xfrm>
          <a:prstGeom prst="rect">
            <a:avLst/>
          </a:prstGeom>
        </p:spPr>
        <p:txBody>
          <a:bodyPr anchor="t" rtlCol="false" tIns="0" lIns="0" bIns="0" rIns="0">
            <a:spAutoFit/>
          </a:bodyPr>
          <a:lstStyle/>
          <a:p>
            <a:pPr algn="l">
              <a:lnSpc>
                <a:spcPts val="3125"/>
              </a:lnSpc>
            </a:pPr>
            <a:r>
              <a:rPr lang="en-US" sz="1937">
                <a:solidFill>
                  <a:srgbClr val="E5E0DF"/>
                </a:solidFill>
                <a:latin typeface="Roboto"/>
                <a:ea typeface="Roboto"/>
                <a:cs typeface="Roboto"/>
                <a:sym typeface="Roboto"/>
              </a:rPr>
              <a:t>The system will initially feature a basic terminal-based client for core functionality, evolving into an enhanced JavaFX GUI client to provide a richer, more intuitive user experience.</a:t>
            </a:r>
          </a:p>
        </p:txBody>
      </p:sp>
      <p:sp>
        <p:nvSpPr>
          <p:cNvPr name="Freeform 40" id="40"/>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1" id="41"/>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400" y="0"/>
            <a:ext cx="895350" cy="1752600"/>
            <a:chOff x="0" y="0"/>
            <a:chExt cx="235812" cy="461590"/>
          </a:xfrm>
        </p:grpSpPr>
        <p:sp>
          <p:nvSpPr>
            <p:cNvPr name="Freeform 5" id="5"/>
            <p:cNvSpPr/>
            <p:nvPr/>
          </p:nvSpPr>
          <p:spPr>
            <a:xfrm flipH="false" flipV="false" rot="0">
              <a:off x="0" y="0"/>
              <a:ext cx="235812" cy="461590"/>
            </a:xfrm>
            <a:custGeom>
              <a:avLst/>
              <a:gdLst/>
              <a:ahLst/>
              <a:cxnLst/>
              <a:rect r="r" b="b" t="t" l="l"/>
              <a:pathLst>
                <a:path h="461590" w="235812">
                  <a:moveTo>
                    <a:pt x="0" y="0"/>
                  </a:moveTo>
                  <a:lnTo>
                    <a:pt x="235812" y="0"/>
                  </a:lnTo>
                  <a:lnTo>
                    <a:pt x="235812" y="461590"/>
                  </a:lnTo>
                  <a:lnTo>
                    <a:pt x="0" y="461590"/>
                  </a:lnTo>
                  <a:close/>
                </a:path>
              </a:pathLst>
            </a:custGeom>
            <a:solidFill>
              <a:srgbClr val="A20000"/>
            </a:solidFill>
          </p:spPr>
        </p:sp>
        <p:sp>
          <p:nvSpPr>
            <p:cNvPr name="TextBox 6" id="6"/>
            <p:cNvSpPr txBox="true"/>
            <p:nvPr/>
          </p:nvSpPr>
          <p:spPr>
            <a:xfrm>
              <a:off x="0" y="-66675"/>
              <a:ext cx="235812" cy="52826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8600" y="-9525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533400" y="4238625"/>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697450" y="4972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17840325" y="495300"/>
            <a:ext cx="0" cy="1524000"/>
          </a:xfrm>
          <a:prstGeom prst="line">
            <a:avLst/>
          </a:prstGeom>
          <a:ln cap="flat" w="19050">
            <a:solidFill>
              <a:srgbClr val="FDFEFF"/>
            </a:solidFill>
            <a:prstDash val="solid"/>
            <a:headEnd type="none" len="sm" w="sm"/>
            <a:tailEnd type="none" len="sm" w="sm"/>
          </a:ln>
        </p:spPr>
      </p:sp>
      <p:sp>
        <p:nvSpPr>
          <p:cNvPr name="Freeform 13" id="13"/>
          <p:cNvSpPr/>
          <p:nvPr/>
        </p:nvSpPr>
        <p:spPr>
          <a:xfrm flipH="false" flipV="false" rot="0">
            <a:off x="1428750" y="4009988"/>
            <a:ext cx="8115300" cy="5248312"/>
          </a:xfrm>
          <a:custGeom>
            <a:avLst/>
            <a:gdLst/>
            <a:ahLst/>
            <a:cxnLst/>
            <a:rect r="r" b="b" t="t" l="l"/>
            <a:pathLst>
              <a:path h="5248312" w="8115300">
                <a:moveTo>
                  <a:pt x="0" y="0"/>
                </a:moveTo>
                <a:lnTo>
                  <a:pt x="8115300" y="0"/>
                </a:lnTo>
                <a:lnTo>
                  <a:pt x="8115300" y="5248312"/>
                </a:lnTo>
                <a:lnTo>
                  <a:pt x="0" y="5248312"/>
                </a:lnTo>
                <a:lnTo>
                  <a:pt x="0" y="0"/>
                </a:lnTo>
                <a:close/>
              </a:path>
            </a:pathLst>
          </a:custGeom>
          <a:blipFill>
            <a:blip r:embed="rId7"/>
            <a:stretch>
              <a:fillRect l="0" t="0" r="0" b="0"/>
            </a:stretch>
          </a:blipFill>
        </p:spPr>
      </p:sp>
      <p:sp>
        <p:nvSpPr>
          <p:cNvPr name="TextBox 14" id="14"/>
          <p:cNvSpPr txBox="true"/>
          <p:nvPr/>
        </p:nvSpPr>
        <p:spPr>
          <a:xfrm rot="0">
            <a:off x="1428750" y="2459768"/>
            <a:ext cx="16311742" cy="1322950"/>
          </a:xfrm>
          <a:prstGeom prst="rect">
            <a:avLst/>
          </a:prstGeom>
        </p:spPr>
        <p:txBody>
          <a:bodyPr anchor="t" rtlCol="false" tIns="0" lIns="0" bIns="0" rIns="0">
            <a:spAutoFit/>
          </a:bodyPr>
          <a:lstStyle/>
          <a:p>
            <a:pPr algn="l" marL="0" indent="0" lvl="0">
              <a:lnSpc>
                <a:spcPts val="8505"/>
              </a:lnSpc>
              <a:spcBef>
                <a:spcPct val="0"/>
              </a:spcBef>
            </a:pPr>
            <a:r>
              <a:rPr lang="en-US" b="true" sz="7732">
                <a:solidFill>
                  <a:srgbClr val="FDFEFF"/>
                </a:solidFill>
                <a:latin typeface="Agrandir Bold"/>
                <a:ea typeface="Agrandir Bold"/>
                <a:cs typeface="Agrandir Bold"/>
                <a:sym typeface="Agrandir Bold"/>
              </a:rPr>
              <a:t>Block Diagram</a:t>
            </a:r>
          </a:p>
        </p:txBody>
      </p:sp>
      <p:sp>
        <p:nvSpPr>
          <p:cNvPr name="TextBox 15" id="15"/>
          <p:cNvSpPr txBox="true"/>
          <p:nvPr/>
        </p:nvSpPr>
        <p:spPr>
          <a:xfrm rot="0">
            <a:off x="10077450" y="3933788"/>
            <a:ext cx="7464700" cy="3393351"/>
          </a:xfrm>
          <a:prstGeom prst="rect">
            <a:avLst/>
          </a:prstGeom>
        </p:spPr>
        <p:txBody>
          <a:bodyPr anchor="t" rtlCol="false" tIns="0" lIns="0" bIns="0" rIns="0">
            <a:spAutoFit/>
          </a:bodyPr>
          <a:lstStyle/>
          <a:p>
            <a:pPr algn="l">
              <a:lnSpc>
                <a:spcPts val="3532"/>
              </a:lnSpc>
              <a:spcBef>
                <a:spcPct val="0"/>
              </a:spcBef>
            </a:pPr>
            <a:r>
              <a:rPr lang="en-US" b="true" sz="2523">
                <a:solidFill>
                  <a:srgbClr val="FFFFFF"/>
                </a:solidFill>
                <a:latin typeface="Poppins Bold"/>
                <a:ea typeface="Poppins Bold"/>
                <a:cs typeface="Poppins Bold"/>
                <a:sym typeface="Poppins Bold"/>
              </a:rPr>
              <a:t>Workflow</a:t>
            </a:r>
          </a:p>
          <a:p>
            <a:pPr algn="l">
              <a:lnSpc>
                <a:spcPts val="3532"/>
              </a:lnSpc>
            </a:pPr>
          </a:p>
          <a:p>
            <a:pPr algn="l" marL="435867" indent="-217933" lvl="1">
              <a:lnSpc>
                <a:spcPts val="2826"/>
              </a:lnSpc>
              <a:buAutoNum type="arabicPeriod" startAt="1"/>
            </a:pPr>
            <a:r>
              <a:rPr lang="en-US" sz="2018">
                <a:solidFill>
                  <a:srgbClr val="FFFFFF"/>
                </a:solidFill>
                <a:latin typeface="Poppins"/>
                <a:ea typeface="Poppins"/>
                <a:cs typeface="Poppins"/>
                <a:sym typeface="Poppins"/>
              </a:rPr>
              <a:t>Client connects to server using TCP socket</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User joins classroom with role (student/teacher)</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Server maintains active sessions</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Client sends requests using custom HTTP-like protocol</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Server processes request and responds accordingly</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Messages and files are transferred reliably over TCP</a:t>
            </a:r>
          </a:p>
          <a:p>
            <a:pPr algn="l" marL="435867" indent="-217933" lvl="1">
              <a:lnSpc>
                <a:spcPts val="2826"/>
              </a:lnSpc>
              <a:buAutoNum type="arabicPeriod" startAt="1"/>
            </a:pPr>
            <a:r>
              <a:rPr lang="en-US" sz="2018">
                <a:solidFill>
                  <a:srgbClr val="FFFFFF"/>
                </a:solidFill>
                <a:latin typeface="Poppins"/>
                <a:ea typeface="Poppins"/>
                <a:cs typeface="Poppins"/>
                <a:sym typeface="Poppins"/>
              </a:rPr>
              <a:t>Server broadcasts or routes messages based on type</a:t>
            </a:r>
          </a:p>
        </p:txBody>
      </p:sp>
      <p:sp>
        <p:nvSpPr>
          <p:cNvPr name="Freeform 16" id="16"/>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4</a:t>
            </a:r>
          </a:p>
        </p:txBody>
      </p:sp>
      <p:sp>
        <p:nvSpPr>
          <p:cNvPr name="TextBox 18" id="18"/>
          <p:cNvSpPr txBox="true"/>
          <p:nvPr/>
        </p:nvSpPr>
        <p:spPr>
          <a:xfrm rot="0">
            <a:off x="1428750" y="1884620"/>
            <a:ext cx="5293798" cy="593001"/>
          </a:xfrm>
          <a:prstGeom prst="rect">
            <a:avLst/>
          </a:prstGeom>
        </p:spPr>
        <p:txBody>
          <a:bodyPr anchor="t" rtlCol="false" tIns="0" lIns="0" bIns="0" rIns="0">
            <a:spAutoFit/>
          </a:bodyPr>
          <a:lstStyle/>
          <a:p>
            <a:pPr algn="l" marL="0" indent="0" lvl="0">
              <a:lnSpc>
                <a:spcPts val="4665"/>
              </a:lnSpc>
              <a:spcBef>
                <a:spcPct val="0"/>
              </a:spcBef>
            </a:pPr>
            <a:r>
              <a:rPr lang="en-US" sz="3332" spc="-66">
                <a:solidFill>
                  <a:srgbClr val="FDFEFF"/>
                </a:solidFill>
                <a:latin typeface="Poppins"/>
                <a:ea typeface="Poppins"/>
                <a:cs typeface="Poppins"/>
                <a:sym typeface="Poppins"/>
              </a:rPr>
              <a:t>Net-Classroom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400" y="0"/>
            <a:ext cx="895350" cy="1752600"/>
            <a:chOff x="0" y="0"/>
            <a:chExt cx="235812" cy="461590"/>
          </a:xfrm>
        </p:grpSpPr>
        <p:sp>
          <p:nvSpPr>
            <p:cNvPr name="Freeform 5" id="5"/>
            <p:cNvSpPr/>
            <p:nvPr/>
          </p:nvSpPr>
          <p:spPr>
            <a:xfrm flipH="false" flipV="false" rot="0">
              <a:off x="0" y="0"/>
              <a:ext cx="235812" cy="461590"/>
            </a:xfrm>
            <a:custGeom>
              <a:avLst/>
              <a:gdLst/>
              <a:ahLst/>
              <a:cxnLst/>
              <a:rect r="r" b="b" t="t" l="l"/>
              <a:pathLst>
                <a:path h="461590" w="235812">
                  <a:moveTo>
                    <a:pt x="0" y="0"/>
                  </a:moveTo>
                  <a:lnTo>
                    <a:pt x="235812" y="0"/>
                  </a:lnTo>
                  <a:lnTo>
                    <a:pt x="235812" y="461590"/>
                  </a:lnTo>
                  <a:lnTo>
                    <a:pt x="0" y="461590"/>
                  </a:lnTo>
                  <a:close/>
                </a:path>
              </a:pathLst>
            </a:custGeom>
            <a:solidFill>
              <a:srgbClr val="A20000"/>
            </a:solidFill>
          </p:spPr>
        </p:sp>
        <p:sp>
          <p:nvSpPr>
            <p:cNvPr name="TextBox 6" id="6"/>
            <p:cNvSpPr txBox="true"/>
            <p:nvPr/>
          </p:nvSpPr>
          <p:spPr>
            <a:xfrm>
              <a:off x="0" y="-66675"/>
              <a:ext cx="235812" cy="52826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8600" y="-9525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089363" y="4147601"/>
            <a:ext cx="351212" cy="351212"/>
          </a:xfrm>
          <a:custGeom>
            <a:avLst/>
            <a:gdLst/>
            <a:ahLst/>
            <a:cxnLst/>
            <a:rect r="r" b="b" t="t" l="l"/>
            <a:pathLst>
              <a:path h="351212" w="351212">
                <a:moveTo>
                  <a:pt x="0" y="0"/>
                </a:moveTo>
                <a:lnTo>
                  <a:pt x="351213" y="0"/>
                </a:lnTo>
                <a:lnTo>
                  <a:pt x="351213" y="351212"/>
                </a:lnTo>
                <a:lnTo>
                  <a:pt x="0" y="351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743950" y="9220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flipH="true">
            <a:off x="1098606" y="8103361"/>
            <a:ext cx="0" cy="1478789"/>
          </a:xfrm>
          <a:prstGeom prst="line">
            <a:avLst/>
          </a:prstGeom>
          <a:ln cap="flat" w="19050">
            <a:solidFill>
              <a:srgbClr val="FDFEFF"/>
            </a:solidFill>
            <a:prstDash val="solid"/>
            <a:headEnd type="none" len="sm" w="sm"/>
            <a:tailEnd type="none" len="sm" w="sm"/>
          </a:ln>
        </p:spPr>
      </p:sp>
      <p:sp>
        <p:nvSpPr>
          <p:cNvPr name="Freeform 13" id="13"/>
          <p:cNvSpPr/>
          <p:nvPr/>
        </p:nvSpPr>
        <p:spPr>
          <a:xfrm flipH="false" flipV="false" rot="0">
            <a:off x="17697450" y="4972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4" id="14"/>
          <p:cNvSpPr/>
          <p:nvPr/>
        </p:nvSpPr>
        <p:spPr>
          <a:xfrm>
            <a:off x="17840325" y="495300"/>
            <a:ext cx="0" cy="1524000"/>
          </a:xfrm>
          <a:prstGeom prst="line">
            <a:avLst/>
          </a:prstGeom>
          <a:ln cap="flat" w="19050">
            <a:solidFill>
              <a:srgbClr val="FDFEFF"/>
            </a:solidFill>
            <a:prstDash val="solid"/>
            <a:headEnd type="none" len="sm" w="sm"/>
            <a:tailEnd type="none" len="sm" w="sm"/>
          </a:ln>
        </p:spPr>
      </p:sp>
      <p:sp>
        <p:nvSpPr>
          <p:cNvPr name="TextBox 15" id="15"/>
          <p:cNvSpPr txBox="true"/>
          <p:nvPr/>
        </p:nvSpPr>
        <p:spPr>
          <a:xfrm rot="0">
            <a:off x="1501719" y="1123605"/>
            <a:ext cx="15697200" cy="1143689"/>
          </a:xfrm>
          <a:prstGeom prst="rect">
            <a:avLst/>
          </a:prstGeom>
        </p:spPr>
        <p:txBody>
          <a:bodyPr anchor="t" rtlCol="false" tIns="0" lIns="0" bIns="0" rIns="0">
            <a:spAutoFit/>
          </a:bodyPr>
          <a:lstStyle/>
          <a:p>
            <a:pPr algn="l" marL="0" indent="0" lvl="0">
              <a:lnSpc>
                <a:spcPts val="7480"/>
              </a:lnSpc>
              <a:spcBef>
                <a:spcPct val="0"/>
              </a:spcBef>
            </a:pPr>
            <a:r>
              <a:rPr lang="en-US" b="true" sz="6800">
                <a:solidFill>
                  <a:srgbClr val="FDFEFF"/>
                </a:solidFill>
                <a:latin typeface="Agrandir Bold"/>
                <a:ea typeface="Agrandir Bold"/>
                <a:cs typeface="Agrandir Bold"/>
                <a:sym typeface="Agrandir Bold"/>
              </a:rPr>
              <a:t>Technology</a:t>
            </a:r>
            <a:r>
              <a:rPr lang="en-US" b="true" sz="6800" strike="noStrike" u="none">
                <a:solidFill>
                  <a:srgbClr val="FDFEFF"/>
                </a:solidFill>
                <a:latin typeface="Agrandir Bold"/>
                <a:ea typeface="Agrandir Bold"/>
                <a:cs typeface="Agrandir Bold"/>
                <a:sym typeface="Agrandir Bold"/>
              </a:rPr>
              <a:t> Stack: Tools of the Trade</a:t>
            </a:r>
          </a:p>
        </p:txBody>
      </p:sp>
      <p:sp>
        <p:nvSpPr>
          <p:cNvPr name="Freeform 16" id="16" descr="preencoded.png"/>
          <p:cNvSpPr/>
          <p:nvPr/>
        </p:nvSpPr>
        <p:spPr>
          <a:xfrm flipH="false" flipV="false" rot="0">
            <a:off x="1754818" y="2728091"/>
            <a:ext cx="3640740" cy="2250086"/>
          </a:xfrm>
          <a:custGeom>
            <a:avLst/>
            <a:gdLst/>
            <a:ahLst/>
            <a:cxnLst/>
            <a:rect r="r" b="b" t="t" l="l"/>
            <a:pathLst>
              <a:path h="2250086" w="3640740">
                <a:moveTo>
                  <a:pt x="0" y="0"/>
                </a:moveTo>
                <a:lnTo>
                  <a:pt x="3640740" y="0"/>
                </a:lnTo>
                <a:lnTo>
                  <a:pt x="3640740" y="2250086"/>
                </a:lnTo>
                <a:lnTo>
                  <a:pt x="0" y="2250086"/>
                </a:lnTo>
                <a:lnTo>
                  <a:pt x="0" y="0"/>
                </a:lnTo>
                <a:close/>
              </a:path>
            </a:pathLst>
          </a:custGeom>
          <a:blipFill>
            <a:blip r:embed="rId7"/>
            <a:stretch>
              <a:fillRect l="-137" t="0" r="-137" b="0"/>
            </a:stretch>
          </a:blipFill>
        </p:spPr>
      </p:sp>
      <p:sp>
        <p:nvSpPr>
          <p:cNvPr name="TextBox 17" id="17"/>
          <p:cNvSpPr txBox="true"/>
          <p:nvPr/>
        </p:nvSpPr>
        <p:spPr>
          <a:xfrm rot="0">
            <a:off x="1754818" y="5194002"/>
            <a:ext cx="3640740" cy="753568"/>
          </a:xfrm>
          <a:prstGeom prst="rect">
            <a:avLst/>
          </a:prstGeom>
        </p:spPr>
        <p:txBody>
          <a:bodyPr anchor="t" rtlCol="false" tIns="0" lIns="0" bIns="0" rIns="0">
            <a:spAutoFit/>
          </a:bodyPr>
          <a:lstStyle/>
          <a:p>
            <a:pPr algn="l">
              <a:lnSpc>
                <a:spcPts val="2841"/>
              </a:lnSpc>
            </a:pPr>
            <a:r>
              <a:rPr lang="en-US" sz="2309">
                <a:solidFill>
                  <a:srgbClr val="E5E0DF"/>
                </a:solidFill>
                <a:latin typeface="Poppins Light"/>
                <a:ea typeface="Poppins Light"/>
                <a:cs typeface="Poppins Light"/>
                <a:sym typeface="Poppins Light"/>
              </a:rPr>
              <a:t>Programming Language: Java</a:t>
            </a:r>
          </a:p>
        </p:txBody>
      </p:sp>
      <p:sp>
        <p:nvSpPr>
          <p:cNvPr name="TextBox 18" id="18"/>
          <p:cNvSpPr txBox="true"/>
          <p:nvPr/>
        </p:nvSpPr>
        <p:spPr>
          <a:xfrm rot="0">
            <a:off x="1754818" y="6012353"/>
            <a:ext cx="3640740" cy="1580209"/>
          </a:xfrm>
          <a:prstGeom prst="rect">
            <a:avLst/>
          </a:prstGeom>
        </p:spPr>
        <p:txBody>
          <a:bodyPr anchor="t" rtlCol="false" tIns="0" lIns="0" bIns="0" rIns="0">
            <a:spAutoFit/>
          </a:bodyPr>
          <a:lstStyle/>
          <a:p>
            <a:pPr algn="l">
              <a:lnSpc>
                <a:spcPts val="2960"/>
              </a:lnSpc>
            </a:pPr>
            <a:r>
              <a:rPr lang="en-US" sz="1835">
                <a:solidFill>
                  <a:srgbClr val="E5E0DF"/>
                </a:solidFill>
                <a:latin typeface="Roboto"/>
                <a:ea typeface="Roboto"/>
                <a:cs typeface="Roboto"/>
                <a:sym typeface="Roboto"/>
              </a:rPr>
              <a:t>Chosen for its robustness, platform independence, and extensive networking capabilities, Java forms the backbone of our system.</a:t>
            </a:r>
          </a:p>
        </p:txBody>
      </p:sp>
      <p:sp>
        <p:nvSpPr>
          <p:cNvPr name="Freeform 19" id="19" descr="preencoded.png"/>
          <p:cNvSpPr/>
          <p:nvPr/>
        </p:nvSpPr>
        <p:spPr>
          <a:xfrm flipH="false" flipV="false" rot="0">
            <a:off x="5689227" y="2728091"/>
            <a:ext cx="3640740" cy="2250086"/>
          </a:xfrm>
          <a:custGeom>
            <a:avLst/>
            <a:gdLst/>
            <a:ahLst/>
            <a:cxnLst/>
            <a:rect r="r" b="b" t="t" l="l"/>
            <a:pathLst>
              <a:path h="2250086" w="3640740">
                <a:moveTo>
                  <a:pt x="0" y="0"/>
                </a:moveTo>
                <a:lnTo>
                  <a:pt x="3640740" y="0"/>
                </a:lnTo>
                <a:lnTo>
                  <a:pt x="3640740" y="2250086"/>
                </a:lnTo>
                <a:lnTo>
                  <a:pt x="0" y="2250086"/>
                </a:lnTo>
                <a:lnTo>
                  <a:pt x="0" y="0"/>
                </a:lnTo>
                <a:close/>
              </a:path>
            </a:pathLst>
          </a:custGeom>
          <a:blipFill>
            <a:blip r:embed="rId8"/>
            <a:stretch>
              <a:fillRect l="-137" t="0" r="-137" b="0"/>
            </a:stretch>
          </a:blipFill>
        </p:spPr>
      </p:sp>
      <p:sp>
        <p:nvSpPr>
          <p:cNvPr name="TextBox 20" id="20"/>
          <p:cNvSpPr txBox="true"/>
          <p:nvPr/>
        </p:nvSpPr>
        <p:spPr>
          <a:xfrm rot="0">
            <a:off x="5689227" y="5194002"/>
            <a:ext cx="3489751" cy="386309"/>
          </a:xfrm>
          <a:prstGeom prst="rect">
            <a:avLst/>
          </a:prstGeom>
        </p:spPr>
        <p:txBody>
          <a:bodyPr anchor="t" rtlCol="false" tIns="0" lIns="0" bIns="0" rIns="0">
            <a:spAutoFit/>
          </a:bodyPr>
          <a:lstStyle/>
          <a:p>
            <a:pPr algn="l">
              <a:lnSpc>
                <a:spcPts val="2841"/>
              </a:lnSpc>
            </a:pPr>
            <a:r>
              <a:rPr lang="en-US" sz="2309">
                <a:solidFill>
                  <a:srgbClr val="E5E0DF"/>
                </a:solidFill>
                <a:latin typeface="Poppins Light"/>
                <a:ea typeface="Poppins Light"/>
                <a:cs typeface="Poppins Light"/>
                <a:sym typeface="Poppins Light"/>
              </a:rPr>
              <a:t>Networking: TCP Sockets</a:t>
            </a:r>
          </a:p>
        </p:txBody>
      </p:sp>
      <p:sp>
        <p:nvSpPr>
          <p:cNvPr name="TextBox 21" id="21"/>
          <p:cNvSpPr txBox="true"/>
          <p:nvPr/>
        </p:nvSpPr>
        <p:spPr>
          <a:xfrm rot="0">
            <a:off x="5689227" y="5645094"/>
            <a:ext cx="3640740" cy="1974248"/>
          </a:xfrm>
          <a:prstGeom prst="rect">
            <a:avLst/>
          </a:prstGeom>
        </p:spPr>
        <p:txBody>
          <a:bodyPr anchor="t" rtlCol="false" tIns="0" lIns="0" bIns="0" rIns="0">
            <a:spAutoFit/>
          </a:bodyPr>
          <a:lstStyle/>
          <a:p>
            <a:pPr algn="l">
              <a:lnSpc>
                <a:spcPts val="2960"/>
              </a:lnSpc>
            </a:pPr>
            <a:r>
              <a:rPr lang="en-US" sz="1835">
                <a:solidFill>
                  <a:srgbClr val="E5E0DF"/>
                </a:solidFill>
                <a:latin typeface="Roboto"/>
                <a:ea typeface="Roboto"/>
                <a:cs typeface="Roboto"/>
                <a:sym typeface="Roboto"/>
              </a:rPr>
              <a:t>Utilizing </a:t>
            </a:r>
            <a:r>
              <a:rPr lang="en-US" sz="1835">
                <a:solidFill>
                  <a:srgbClr val="E5E0DF"/>
                </a:solidFill>
                <a:latin typeface="Roboto"/>
                <a:ea typeface="Roboto"/>
                <a:cs typeface="Roboto"/>
                <a:sym typeface="Roboto"/>
              </a:rPr>
              <a:t>java.net.Socket</a:t>
            </a:r>
            <a:r>
              <a:rPr lang="en-US" sz="1835">
                <a:solidFill>
                  <a:srgbClr val="E5E0DF"/>
                </a:solidFill>
                <a:latin typeface="Roboto"/>
                <a:ea typeface="Roboto"/>
                <a:cs typeface="Roboto"/>
                <a:sym typeface="Roboto"/>
              </a:rPr>
              <a:t> and </a:t>
            </a:r>
            <a:r>
              <a:rPr lang="en-US" sz="1835">
                <a:solidFill>
                  <a:srgbClr val="E5E0DF"/>
                </a:solidFill>
                <a:latin typeface="Roboto"/>
                <a:ea typeface="Roboto"/>
                <a:cs typeface="Roboto"/>
                <a:sym typeface="Roboto"/>
              </a:rPr>
              <a:t>ServerSocket</a:t>
            </a:r>
            <a:r>
              <a:rPr lang="en-US" sz="1835">
                <a:solidFill>
                  <a:srgbClr val="E5E0DF"/>
                </a:solidFill>
                <a:latin typeface="Roboto"/>
                <a:ea typeface="Roboto"/>
                <a:cs typeface="Roboto"/>
                <a:sym typeface="Roboto"/>
              </a:rPr>
              <a:t> for direct, low-level client-server communication, ensuring connection-oriented and reliable data exchange.</a:t>
            </a:r>
          </a:p>
        </p:txBody>
      </p:sp>
      <p:sp>
        <p:nvSpPr>
          <p:cNvPr name="Freeform 22" id="22" descr="preencoded.png"/>
          <p:cNvSpPr/>
          <p:nvPr/>
        </p:nvSpPr>
        <p:spPr>
          <a:xfrm flipH="false" flipV="false" rot="0">
            <a:off x="9623635" y="2728091"/>
            <a:ext cx="3640740" cy="2250086"/>
          </a:xfrm>
          <a:custGeom>
            <a:avLst/>
            <a:gdLst/>
            <a:ahLst/>
            <a:cxnLst/>
            <a:rect r="r" b="b" t="t" l="l"/>
            <a:pathLst>
              <a:path h="2250086" w="3640740">
                <a:moveTo>
                  <a:pt x="0" y="0"/>
                </a:moveTo>
                <a:lnTo>
                  <a:pt x="3640740" y="0"/>
                </a:lnTo>
                <a:lnTo>
                  <a:pt x="3640740" y="2250086"/>
                </a:lnTo>
                <a:lnTo>
                  <a:pt x="0" y="2250086"/>
                </a:lnTo>
                <a:lnTo>
                  <a:pt x="0" y="0"/>
                </a:lnTo>
                <a:close/>
              </a:path>
            </a:pathLst>
          </a:custGeom>
          <a:blipFill>
            <a:blip r:embed="rId9"/>
            <a:stretch>
              <a:fillRect l="-137" t="0" r="-137" b="0"/>
            </a:stretch>
          </a:blipFill>
        </p:spPr>
      </p:sp>
      <p:sp>
        <p:nvSpPr>
          <p:cNvPr name="TextBox 23" id="23"/>
          <p:cNvSpPr txBox="true"/>
          <p:nvPr/>
        </p:nvSpPr>
        <p:spPr>
          <a:xfrm rot="0">
            <a:off x="9623635" y="5194002"/>
            <a:ext cx="3171405" cy="386309"/>
          </a:xfrm>
          <a:prstGeom prst="rect">
            <a:avLst/>
          </a:prstGeom>
        </p:spPr>
        <p:txBody>
          <a:bodyPr anchor="t" rtlCol="false" tIns="0" lIns="0" bIns="0" rIns="0">
            <a:spAutoFit/>
          </a:bodyPr>
          <a:lstStyle/>
          <a:p>
            <a:pPr algn="l">
              <a:lnSpc>
                <a:spcPts val="2841"/>
              </a:lnSpc>
            </a:pPr>
            <a:r>
              <a:rPr lang="en-US" sz="2309">
                <a:solidFill>
                  <a:srgbClr val="E5E0DF"/>
                </a:solidFill>
                <a:latin typeface="Poppins Light"/>
                <a:ea typeface="Poppins Light"/>
                <a:cs typeface="Poppins Light"/>
                <a:sym typeface="Poppins Light"/>
              </a:rPr>
              <a:t>User Interface: JavaFX</a:t>
            </a:r>
          </a:p>
        </p:txBody>
      </p:sp>
      <p:sp>
        <p:nvSpPr>
          <p:cNvPr name="TextBox 24" id="24"/>
          <p:cNvSpPr txBox="true"/>
          <p:nvPr/>
        </p:nvSpPr>
        <p:spPr>
          <a:xfrm rot="0">
            <a:off x="9623635" y="5645094"/>
            <a:ext cx="3640740" cy="1956202"/>
          </a:xfrm>
          <a:prstGeom prst="rect">
            <a:avLst/>
          </a:prstGeom>
        </p:spPr>
        <p:txBody>
          <a:bodyPr anchor="t" rtlCol="false" tIns="0" lIns="0" bIns="0" rIns="0">
            <a:spAutoFit/>
          </a:bodyPr>
          <a:lstStyle/>
          <a:p>
            <a:pPr algn="l">
              <a:lnSpc>
                <a:spcPts val="2960"/>
              </a:lnSpc>
            </a:pPr>
            <a:r>
              <a:rPr lang="en-US" sz="1835">
                <a:solidFill>
                  <a:srgbClr val="E5E0DF"/>
                </a:solidFill>
                <a:latin typeface="Roboto"/>
                <a:ea typeface="Roboto"/>
                <a:cs typeface="Roboto"/>
                <a:sym typeface="Roboto"/>
              </a:rPr>
              <a:t>For the graphical user interface client, JavaFX offers a rich set of UI components and powerful capabilities for building engaging desktop applications.</a:t>
            </a:r>
          </a:p>
        </p:txBody>
      </p:sp>
      <p:sp>
        <p:nvSpPr>
          <p:cNvPr name="Freeform 25" id="25" descr="preencoded.png"/>
          <p:cNvSpPr/>
          <p:nvPr/>
        </p:nvSpPr>
        <p:spPr>
          <a:xfrm flipH="false" flipV="false" rot="0">
            <a:off x="13558035" y="2728091"/>
            <a:ext cx="3640885" cy="2250230"/>
          </a:xfrm>
          <a:custGeom>
            <a:avLst/>
            <a:gdLst/>
            <a:ahLst/>
            <a:cxnLst/>
            <a:rect r="r" b="b" t="t" l="l"/>
            <a:pathLst>
              <a:path h="2250230" w="3640885">
                <a:moveTo>
                  <a:pt x="0" y="0"/>
                </a:moveTo>
                <a:lnTo>
                  <a:pt x="3640884" y="0"/>
                </a:lnTo>
                <a:lnTo>
                  <a:pt x="3640884" y="2250230"/>
                </a:lnTo>
                <a:lnTo>
                  <a:pt x="0" y="2250230"/>
                </a:lnTo>
                <a:lnTo>
                  <a:pt x="0" y="0"/>
                </a:lnTo>
                <a:close/>
              </a:path>
            </a:pathLst>
          </a:custGeom>
          <a:blipFill>
            <a:blip r:embed="rId10"/>
            <a:stretch>
              <a:fillRect l="-138" t="0" r="-138" b="0"/>
            </a:stretch>
          </a:blipFill>
        </p:spPr>
      </p:sp>
      <p:sp>
        <p:nvSpPr>
          <p:cNvPr name="TextBox 26" id="26"/>
          <p:cNvSpPr txBox="true"/>
          <p:nvPr/>
        </p:nvSpPr>
        <p:spPr>
          <a:xfrm rot="0">
            <a:off x="13558035" y="5194146"/>
            <a:ext cx="2937658" cy="386309"/>
          </a:xfrm>
          <a:prstGeom prst="rect">
            <a:avLst/>
          </a:prstGeom>
        </p:spPr>
        <p:txBody>
          <a:bodyPr anchor="t" rtlCol="false" tIns="0" lIns="0" bIns="0" rIns="0">
            <a:spAutoFit/>
          </a:bodyPr>
          <a:lstStyle/>
          <a:p>
            <a:pPr algn="l">
              <a:lnSpc>
                <a:spcPts val="2841"/>
              </a:lnSpc>
            </a:pPr>
            <a:r>
              <a:rPr lang="en-US" sz="2309">
                <a:solidFill>
                  <a:srgbClr val="E5E0DF"/>
                </a:solidFill>
                <a:latin typeface="Poppins Light"/>
                <a:ea typeface="Poppins Light"/>
                <a:cs typeface="Poppins Light"/>
                <a:sym typeface="Poppins Light"/>
              </a:rPr>
              <a:t>Development Tools</a:t>
            </a:r>
          </a:p>
        </p:txBody>
      </p:sp>
      <p:sp>
        <p:nvSpPr>
          <p:cNvPr name="TextBox 27" id="27"/>
          <p:cNvSpPr txBox="true"/>
          <p:nvPr/>
        </p:nvSpPr>
        <p:spPr>
          <a:xfrm rot="0">
            <a:off x="13558035" y="5645238"/>
            <a:ext cx="3640885" cy="2717230"/>
          </a:xfrm>
          <a:prstGeom prst="rect">
            <a:avLst/>
          </a:prstGeom>
        </p:spPr>
        <p:txBody>
          <a:bodyPr anchor="t" rtlCol="false" tIns="0" lIns="0" bIns="0" rIns="0">
            <a:spAutoFit/>
          </a:bodyPr>
          <a:lstStyle/>
          <a:p>
            <a:pPr algn="l">
              <a:lnSpc>
                <a:spcPts val="2960"/>
              </a:lnSpc>
            </a:pPr>
            <a:r>
              <a:rPr lang="en-US" sz="1835">
                <a:solidFill>
                  <a:srgbClr val="E5E0DF"/>
                </a:solidFill>
                <a:latin typeface="Roboto"/>
                <a:ea typeface="Roboto"/>
                <a:cs typeface="Roboto"/>
                <a:sym typeface="Roboto"/>
              </a:rPr>
              <a:t>Integrated Development Environments like IntelliJ IDEA and VS Code provide comprehensive support for coding, debugging, and project management, alongside standard command-line tools (</a:t>
            </a:r>
            <a:r>
              <a:rPr lang="en-US" sz="1835">
                <a:solidFill>
                  <a:srgbClr val="E5E0DF"/>
                </a:solidFill>
                <a:latin typeface="Roboto"/>
                <a:ea typeface="Roboto"/>
                <a:cs typeface="Roboto"/>
                <a:sym typeface="Roboto"/>
              </a:rPr>
              <a:t>javac</a:t>
            </a:r>
            <a:r>
              <a:rPr lang="en-US" sz="1835">
                <a:solidFill>
                  <a:srgbClr val="E5E0DF"/>
                </a:solidFill>
                <a:latin typeface="Roboto"/>
                <a:ea typeface="Roboto"/>
                <a:cs typeface="Roboto"/>
                <a:sym typeface="Roboto"/>
              </a:rPr>
              <a:t>, </a:t>
            </a:r>
            <a:r>
              <a:rPr lang="en-US" sz="1835">
                <a:solidFill>
                  <a:srgbClr val="E5E0DF"/>
                </a:solidFill>
                <a:latin typeface="Roboto"/>
                <a:ea typeface="Roboto"/>
                <a:cs typeface="Roboto"/>
                <a:sym typeface="Roboto"/>
              </a:rPr>
              <a:t>java</a:t>
            </a:r>
            <a:r>
              <a:rPr lang="en-US" sz="1835">
                <a:solidFill>
                  <a:srgbClr val="E5E0DF"/>
                </a:solidFill>
                <a:latin typeface="Roboto"/>
                <a:ea typeface="Roboto"/>
                <a:cs typeface="Roboto"/>
                <a:sym typeface="Roboto"/>
              </a:rPr>
              <a:t>).</a:t>
            </a:r>
          </a:p>
        </p:txBody>
      </p:sp>
      <p:sp>
        <p:nvSpPr>
          <p:cNvPr name="TextBox 28" id="28"/>
          <p:cNvSpPr txBox="true"/>
          <p:nvPr/>
        </p:nvSpPr>
        <p:spPr>
          <a:xfrm rot="0">
            <a:off x="1754818" y="8550612"/>
            <a:ext cx="13609007" cy="719731"/>
          </a:xfrm>
          <a:prstGeom prst="rect">
            <a:avLst/>
          </a:prstGeom>
        </p:spPr>
        <p:txBody>
          <a:bodyPr anchor="t" rtlCol="false" tIns="0" lIns="0" bIns="0" rIns="0">
            <a:spAutoFit/>
          </a:bodyPr>
          <a:lstStyle/>
          <a:p>
            <a:pPr algn="l">
              <a:lnSpc>
                <a:spcPts val="2960"/>
              </a:lnSpc>
            </a:pPr>
            <a:r>
              <a:rPr lang="en-US" sz="1835">
                <a:solidFill>
                  <a:srgbClr val="E5E0DF"/>
                </a:solidFill>
                <a:latin typeface="Roboto"/>
                <a:ea typeface="Roboto"/>
                <a:cs typeface="Roboto"/>
                <a:sym typeface="Roboto"/>
              </a:rPr>
              <a:t>Beyond these core technologies, the project involves custom parsing for an HTTP-style request/response protocol and extensive file I/O operations for handling assignment submissions, demonstrating a full-stack approach to network application development.</a:t>
            </a:r>
          </a:p>
        </p:txBody>
      </p:sp>
      <p:sp>
        <p:nvSpPr>
          <p:cNvPr name="Freeform 29" id="29"/>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0" id="30"/>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5</a:t>
            </a:r>
          </a:p>
        </p:txBody>
      </p:sp>
      <p:sp>
        <p:nvSpPr>
          <p:cNvPr name="TextBox 31" id="31"/>
          <p:cNvSpPr txBox="true"/>
          <p:nvPr/>
        </p:nvSpPr>
        <p:spPr>
          <a:xfrm rot="0">
            <a:off x="1501719" y="782907"/>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33400" y="0"/>
            <a:ext cx="895350" cy="1752600"/>
            <a:chOff x="0" y="0"/>
            <a:chExt cx="235812" cy="461590"/>
          </a:xfrm>
        </p:grpSpPr>
        <p:sp>
          <p:nvSpPr>
            <p:cNvPr name="Freeform 5" id="5"/>
            <p:cNvSpPr/>
            <p:nvPr/>
          </p:nvSpPr>
          <p:spPr>
            <a:xfrm flipH="false" flipV="false" rot="0">
              <a:off x="0" y="0"/>
              <a:ext cx="235812" cy="461590"/>
            </a:xfrm>
            <a:custGeom>
              <a:avLst/>
              <a:gdLst/>
              <a:ahLst/>
              <a:cxnLst/>
              <a:rect r="r" b="b" t="t" l="l"/>
              <a:pathLst>
                <a:path h="461590" w="235812">
                  <a:moveTo>
                    <a:pt x="0" y="0"/>
                  </a:moveTo>
                  <a:lnTo>
                    <a:pt x="235812" y="0"/>
                  </a:lnTo>
                  <a:lnTo>
                    <a:pt x="235812" y="461590"/>
                  </a:lnTo>
                  <a:lnTo>
                    <a:pt x="0" y="461590"/>
                  </a:lnTo>
                  <a:close/>
                </a:path>
              </a:pathLst>
            </a:custGeom>
            <a:solidFill>
              <a:srgbClr val="A20000"/>
            </a:solidFill>
          </p:spPr>
        </p:sp>
        <p:sp>
          <p:nvSpPr>
            <p:cNvPr name="TextBox 6" id="6"/>
            <p:cNvSpPr txBox="true"/>
            <p:nvPr/>
          </p:nvSpPr>
          <p:spPr>
            <a:xfrm>
              <a:off x="0" y="-66675"/>
              <a:ext cx="235812" cy="52826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28600" y="-95250"/>
            <a:ext cx="895350" cy="2152650"/>
            <a:chOff x="0" y="0"/>
            <a:chExt cx="764032" cy="1836928"/>
          </a:xfrm>
        </p:grpSpPr>
        <p:sp>
          <p:nvSpPr>
            <p:cNvPr name="Freeform 8" id="8"/>
            <p:cNvSpPr/>
            <p:nvPr/>
          </p:nvSpPr>
          <p:spPr>
            <a:xfrm flipH="false" flipV="false" rot="0">
              <a:off x="0" y="0"/>
              <a:ext cx="764032" cy="1836928"/>
            </a:xfrm>
            <a:custGeom>
              <a:avLst/>
              <a:gdLst/>
              <a:ahLst/>
              <a:cxnLst/>
              <a:rect r="r" b="b" t="t" l="l"/>
              <a:pathLst>
                <a:path h="1836928" w="764032">
                  <a:moveTo>
                    <a:pt x="0" y="0"/>
                  </a:moveTo>
                  <a:lnTo>
                    <a:pt x="764032" y="0"/>
                  </a:lnTo>
                  <a:lnTo>
                    <a:pt x="764032" y="1836928"/>
                  </a:lnTo>
                  <a:lnTo>
                    <a:pt x="0" y="1836928"/>
                  </a:lnTo>
                  <a:close/>
                </a:path>
              </a:pathLst>
            </a:custGeom>
            <a:solidFill>
              <a:srgbClr val="000000">
                <a:alpha val="0"/>
              </a:srgbClr>
            </a:solidFill>
            <a:ln w="19050" cap="sq">
              <a:solidFill>
                <a:srgbClr val="FDFEFF"/>
              </a:solidFill>
              <a:prstDash val="solid"/>
              <a:miter/>
            </a:ln>
          </p:spPr>
        </p:sp>
        <p:sp>
          <p:nvSpPr>
            <p:cNvPr name="TextBox 9" id="9"/>
            <p:cNvSpPr txBox="true"/>
            <p:nvPr/>
          </p:nvSpPr>
          <p:spPr>
            <a:xfrm>
              <a:off x="0" y="-66675"/>
              <a:ext cx="764032" cy="190360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089363" y="4147601"/>
            <a:ext cx="351212" cy="351212"/>
          </a:xfrm>
          <a:custGeom>
            <a:avLst/>
            <a:gdLst/>
            <a:ahLst/>
            <a:cxnLst/>
            <a:rect r="r" b="b" t="t" l="l"/>
            <a:pathLst>
              <a:path h="351212" w="351212">
                <a:moveTo>
                  <a:pt x="0" y="0"/>
                </a:moveTo>
                <a:lnTo>
                  <a:pt x="351213" y="0"/>
                </a:lnTo>
                <a:lnTo>
                  <a:pt x="351213" y="351212"/>
                </a:lnTo>
                <a:lnTo>
                  <a:pt x="0" y="351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flipH="true">
            <a:off x="1098606" y="8103361"/>
            <a:ext cx="0" cy="1478789"/>
          </a:xfrm>
          <a:prstGeom prst="line">
            <a:avLst/>
          </a:prstGeom>
          <a:ln cap="flat" w="19050">
            <a:solidFill>
              <a:srgbClr val="FDFEFF"/>
            </a:solidFill>
            <a:prstDash val="solid"/>
            <a:headEnd type="none" len="sm" w="sm"/>
            <a:tailEnd type="none" len="sm" w="sm"/>
          </a:ln>
        </p:spPr>
      </p:sp>
      <p:sp>
        <p:nvSpPr>
          <p:cNvPr name="Freeform 12" id="12"/>
          <p:cNvSpPr/>
          <p:nvPr/>
        </p:nvSpPr>
        <p:spPr>
          <a:xfrm flipH="false" flipV="false" rot="0">
            <a:off x="17697450" y="49720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17840325" y="495300"/>
            <a:ext cx="0" cy="1524000"/>
          </a:xfrm>
          <a:prstGeom prst="line">
            <a:avLst/>
          </a:prstGeom>
          <a:ln cap="flat" w="19050">
            <a:solidFill>
              <a:srgbClr val="FDFEFF"/>
            </a:solidFill>
            <a:prstDash val="solid"/>
            <a:headEnd type="none" len="sm" w="sm"/>
            <a:tailEnd type="none" len="sm" w="sm"/>
          </a:ln>
        </p:spPr>
      </p:sp>
      <p:sp>
        <p:nvSpPr>
          <p:cNvPr name="TextBox 14" id="14"/>
          <p:cNvSpPr txBox="true"/>
          <p:nvPr/>
        </p:nvSpPr>
        <p:spPr>
          <a:xfrm rot="0">
            <a:off x="2000250" y="914400"/>
            <a:ext cx="15697200" cy="1143689"/>
          </a:xfrm>
          <a:prstGeom prst="rect">
            <a:avLst/>
          </a:prstGeom>
        </p:spPr>
        <p:txBody>
          <a:bodyPr anchor="t" rtlCol="false" tIns="0" lIns="0" bIns="0" rIns="0">
            <a:spAutoFit/>
          </a:bodyPr>
          <a:lstStyle/>
          <a:p>
            <a:pPr algn="l" marL="0" indent="0" lvl="0">
              <a:lnSpc>
                <a:spcPts val="7480"/>
              </a:lnSpc>
              <a:spcBef>
                <a:spcPct val="0"/>
              </a:spcBef>
            </a:pPr>
            <a:r>
              <a:rPr lang="en-US" b="true" sz="6800">
                <a:solidFill>
                  <a:srgbClr val="FDFEFF"/>
                </a:solidFill>
                <a:latin typeface="Agrandir Bold"/>
                <a:ea typeface="Agrandir Bold"/>
                <a:cs typeface="Agrandir Bold"/>
                <a:sym typeface="Agrandir Bold"/>
              </a:rPr>
              <a:t>Networking</a:t>
            </a:r>
            <a:r>
              <a:rPr lang="en-US" b="true" sz="6800" strike="noStrike" u="none">
                <a:solidFill>
                  <a:srgbClr val="FDFEFF"/>
                </a:solidFill>
                <a:latin typeface="Agrandir Bold"/>
                <a:ea typeface="Agrandir Bold"/>
                <a:cs typeface="Agrandir Bold"/>
                <a:sym typeface="Agrandir Bold"/>
              </a:rPr>
              <a:t> Concepts in Action</a:t>
            </a:r>
          </a:p>
        </p:txBody>
      </p:sp>
      <p:sp>
        <p:nvSpPr>
          <p:cNvPr name="Freeform 15" id="15" descr="preencoded.png"/>
          <p:cNvSpPr/>
          <p:nvPr/>
        </p:nvSpPr>
        <p:spPr>
          <a:xfrm flipH="false" flipV="false" rot="0">
            <a:off x="2000250" y="2623838"/>
            <a:ext cx="809044" cy="809180"/>
          </a:xfrm>
          <a:custGeom>
            <a:avLst/>
            <a:gdLst/>
            <a:ahLst/>
            <a:cxnLst/>
            <a:rect r="r" b="b" t="t" l="l"/>
            <a:pathLst>
              <a:path h="809180" w="809044">
                <a:moveTo>
                  <a:pt x="0" y="0"/>
                </a:moveTo>
                <a:lnTo>
                  <a:pt x="809044" y="0"/>
                </a:lnTo>
                <a:lnTo>
                  <a:pt x="809044" y="809181"/>
                </a:lnTo>
                <a:lnTo>
                  <a:pt x="0" y="809181"/>
                </a:lnTo>
                <a:lnTo>
                  <a:pt x="0" y="0"/>
                </a:lnTo>
                <a:close/>
              </a:path>
            </a:pathLst>
          </a:custGeom>
          <a:blipFill>
            <a:blip r:embed="rId7"/>
            <a:stretch>
              <a:fillRect l="-8" t="0" r="-8" b="0"/>
            </a:stretch>
          </a:blipFill>
        </p:spPr>
      </p:sp>
      <p:sp>
        <p:nvSpPr>
          <p:cNvPr name="Freeform 16" id="16" descr="preencoded.png"/>
          <p:cNvSpPr/>
          <p:nvPr/>
        </p:nvSpPr>
        <p:spPr>
          <a:xfrm flipH="false" flipV="false" rot="0">
            <a:off x="2000250" y="3594720"/>
            <a:ext cx="809044" cy="809180"/>
          </a:xfrm>
          <a:custGeom>
            <a:avLst/>
            <a:gdLst/>
            <a:ahLst/>
            <a:cxnLst/>
            <a:rect r="r" b="b" t="t" l="l"/>
            <a:pathLst>
              <a:path h="809180" w="809044">
                <a:moveTo>
                  <a:pt x="0" y="0"/>
                </a:moveTo>
                <a:lnTo>
                  <a:pt x="809044" y="0"/>
                </a:lnTo>
                <a:lnTo>
                  <a:pt x="809044" y="809180"/>
                </a:lnTo>
                <a:lnTo>
                  <a:pt x="0" y="809180"/>
                </a:lnTo>
                <a:lnTo>
                  <a:pt x="0" y="0"/>
                </a:lnTo>
                <a:close/>
              </a:path>
            </a:pathLst>
          </a:custGeom>
          <a:blipFill>
            <a:blip r:embed="rId8"/>
            <a:stretch>
              <a:fillRect l="-8" t="0" r="-8" b="0"/>
            </a:stretch>
          </a:blipFill>
        </p:spPr>
      </p:sp>
      <p:sp>
        <p:nvSpPr>
          <p:cNvPr name="TextBox 17" id="17"/>
          <p:cNvSpPr txBox="true"/>
          <p:nvPr/>
        </p:nvSpPr>
        <p:spPr>
          <a:xfrm rot="0">
            <a:off x="2970995" y="3556620"/>
            <a:ext cx="4721640"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Client-Server Architecture</a:t>
            </a:r>
          </a:p>
        </p:txBody>
      </p:sp>
      <p:sp>
        <p:nvSpPr>
          <p:cNvPr name="Freeform 18" id="18" descr="preencoded.png"/>
          <p:cNvSpPr/>
          <p:nvPr/>
        </p:nvSpPr>
        <p:spPr>
          <a:xfrm flipH="false" flipV="false" rot="0">
            <a:off x="2000250" y="4565602"/>
            <a:ext cx="809044" cy="809180"/>
          </a:xfrm>
          <a:custGeom>
            <a:avLst/>
            <a:gdLst/>
            <a:ahLst/>
            <a:cxnLst/>
            <a:rect r="r" b="b" t="t" l="l"/>
            <a:pathLst>
              <a:path h="809180" w="809044">
                <a:moveTo>
                  <a:pt x="0" y="0"/>
                </a:moveTo>
                <a:lnTo>
                  <a:pt x="809044" y="0"/>
                </a:lnTo>
                <a:lnTo>
                  <a:pt x="809044" y="809180"/>
                </a:lnTo>
                <a:lnTo>
                  <a:pt x="0" y="809180"/>
                </a:lnTo>
                <a:lnTo>
                  <a:pt x="0" y="0"/>
                </a:lnTo>
                <a:close/>
              </a:path>
            </a:pathLst>
          </a:custGeom>
          <a:blipFill>
            <a:blip r:embed="rId9"/>
            <a:stretch>
              <a:fillRect l="-8" t="0" r="-8" b="0"/>
            </a:stretch>
          </a:blipFill>
        </p:spPr>
      </p:sp>
      <p:sp>
        <p:nvSpPr>
          <p:cNvPr name="TextBox 19" id="19"/>
          <p:cNvSpPr txBox="true"/>
          <p:nvPr/>
        </p:nvSpPr>
        <p:spPr>
          <a:xfrm rot="0">
            <a:off x="2970995" y="4527502"/>
            <a:ext cx="4006020"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Reliable Data Transfer</a:t>
            </a:r>
          </a:p>
        </p:txBody>
      </p:sp>
      <p:sp>
        <p:nvSpPr>
          <p:cNvPr name="Freeform 20" id="20" descr="preencoded.png"/>
          <p:cNvSpPr/>
          <p:nvPr/>
        </p:nvSpPr>
        <p:spPr>
          <a:xfrm flipH="false" flipV="false" rot="0">
            <a:off x="2000250" y="5536475"/>
            <a:ext cx="809044" cy="809180"/>
          </a:xfrm>
          <a:custGeom>
            <a:avLst/>
            <a:gdLst/>
            <a:ahLst/>
            <a:cxnLst/>
            <a:rect r="r" b="b" t="t" l="l"/>
            <a:pathLst>
              <a:path h="809180" w="809044">
                <a:moveTo>
                  <a:pt x="0" y="0"/>
                </a:moveTo>
                <a:lnTo>
                  <a:pt x="809044" y="0"/>
                </a:lnTo>
                <a:lnTo>
                  <a:pt x="809044" y="809180"/>
                </a:lnTo>
                <a:lnTo>
                  <a:pt x="0" y="809180"/>
                </a:lnTo>
                <a:lnTo>
                  <a:pt x="0" y="0"/>
                </a:lnTo>
                <a:close/>
              </a:path>
            </a:pathLst>
          </a:custGeom>
          <a:blipFill>
            <a:blip r:embed="rId10"/>
            <a:stretch>
              <a:fillRect l="-8" t="0" r="-8" b="0"/>
            </a:stretch>
          </a:blipFill>
        </p:spPr>
      </p:sp>
      <p:sp>
        <p:nvSpPr>
          <p:cNvPr name="TextBox 21" id="21"/>
          <p:cNvSpPr txBox="true"/>
          <p:nvPr/>
        </p:nvSpPr>
        <p:spPr>
          <a:xfrm rot="0">
            <a:off x="2970995" y="5498375"/>
            <a:ext cx="2250478"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Flow Control</a:t>
            </a:r>
          </a:p>
        </p:txBody>
      </p:sp>
      <p:sp>
        <p:nvSpPr>
          <p:cNvPr name="Freeform 22" id="22" descr="preencoded.png"/>
          <p:cNvSpPr/>
          <p:nvPr/>
        </p:nvSpPr>
        <p:spPr>
          <a:xfrm flipH="false" flipV="false" rot="0">
            <a:off x="2000250" y="6507356"/>
            <a:ext cx="809044" cy="809180"/>
          </a:xfrm>
          <a:custGeom>
            <a:avLst/>
            <a:gdLst/>
            <a:ahLst/>
            <a:cxnLst/>
            <a:rect r="r" b="b" t="t" l="l"/>
            <a:pathLst>
              <a:path h="809180" w="809044">
                <a:moveTo>
                  <a:pt x="0" y="0"/>
                </a:moveTo>
                <a:lnTo>
                  <a:pt x="809044" y="0"/>
                </a:lnTo>
                <a:lnTo>
                  <a:pt x="809044" y="809181"/>
                </a:lnTo>
                <a:lnTo>
                  <a:pt x="0" y="809181"/>
                </a:lnTo>
                <a:lnTo>
                  <a:pt x="0" y="0"/>
                </a:lnTo>
                <a:close/>
              </a:path>
            </a:pathLst>
          </a:custGeom>
          <a:blipFill>
            <a:blip r:embed="rId11"/>
            <a:stretch>
              <a:fillRect l="-8" t="0" r="-8" b="0"/>
            </a:stretch>
          </a:blipFill>
        </p:spPr>
      </p:sp>
      <p:sp>
        <p:nvSpPr>
          <p:cNvPr name="TextBox 23" id="23"/>
          <p:cNvSpPr txBox="true"/>
          <p:nvPr/>
        </p:nvSpPr>
        <p:spPr>
          <a:xfrm rot="0">
            <a:off x="2970995" y="6469256"/>
            <a:ext cx="3556894"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Congestion Control</a:t>
            </a:r>
          </a:p>
        </p:txBody>
      </p:sp>
      <p:sp>
        <p:nvSpPr>
          <p:cNvPr name="Freeform 24" id="24" descr="preencoded.png"/>
          <p:cNvSpPr/>
          <p:nvPr/>
        </p:nvSpPr>
        <p:spPr>
          <a:xfrm flipH="false" flipV="false" rot="0">
            <a:off x="2000250" y="7478238"/>
            <a:ext cx="809044" cy="809180"/>
          </a:xfrm>
          <a:custGeom>
            <a:avLst/>
            <a:gdLst/>
            <a:ahLst/>
            <a:cxnLst/>
            <a:rect r="r" b="b" t="t" l="l"/>
            <a:pathLst>
              <a:path h="809180" w="809044">
                <a:moveTo>
                  <a:pt x="0" y="0"/>
                </a:moveTo>
                <a:lnTo>
                  <a:pt x="809044" y="0"/>
                </a:lnTo>
                <a:lnTo>
                  <a:pt x="809044" y="809180"/>
                </a:lnTo>
                <a:lnTo>
                  <a:pt x="0" y="809180"/>
                </a:lnTo>
                <a:lnTo>
                  <a:pt x="0" y="0"/>
                </a:lnTo>
                <a:close/>
              </a:path>
            </a:pathLst>
          </a:custGeom>
          <a:blipFill>
            <a:blip r:embed="rId12"/>
            <a:stretch>
              <a:fillRect l="-8" t="0" r="-8" b="0"/>
            </a:stretch>
          </a:blipFill>
        </p:spPr>
      </p:sp>
      <p:sp>
        <p:nvSpPr>
          <p:cNvPr name="TextBox 25" id="25"/>
          <p:cNvSpPr txBox="true"/>
          <p:nvPr/>
        </p:nvSpPr>
        <p:spPr>
          <a:xfrm rot="0">
            <a:off x="2970995" y="7440138"/>
            <a:ext cx="3972693"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Session Management</a:t>
            </a:r>
          </a:p>
        </p:txBody>
      </p:sp>
      <p:sp>
        <p:nvSpPr>
          <p:cNvPr name="Freeform 26" id="26" descr="preencoded.png"/>
          <p:cNvSpPr/>
          <p:nvPr/>
        </p:nvSpPr>
        <p:spPr>
          <a:xfrm flipH="false" flipV="false" rot="0">
            <a:off x="2000250" y="8449120"/>
            <a:ext cx="809044" cy="809180"/>
          </a:xfrm>
          <a:custGeom>
            <a:avLst/>
            <a:gdLst/>
            <a:ahLst/>
            <a:cxnLst/>
            <a:rect r="r" b="b" t="t" l="l"/>
            <a:pathLst>
              <a:path h="809180" w="809044">
                <a:moveTo>
                  <a:pt x="0" y="0"/>
                </a:moveTo>
                <a:lnTo>
                  <a:pt x="809044" y="0"/>
                </a:lnTo>
                <a:lnTo>
                  <a:pt x="809044" y="809180"/>
                </a:lnTo>
                <a:lnTo>
                  <a:pt x="0" y="809180"/>
                </a:lnTo>
                <a:lnTo>
                  <a:pt x="0" y="0"/>
                </a:lnTo>
                <a:close/>
              </a:path>
            </a:pathLst>
          </a:custGeom>
          <a:blipFill>
            <a:blip r:embed="rId13"/>
            <a:stretch>
              <a:fillRect l="-8" t="0" r="-8" b="0"/>
            </a:stretch>
          </a:blipFill>
        </p:spPr>
      </p:sp>
      <p:sp>
        <p:nvSpPr>
          <p:cNvPr name="TextBox 27" id="27"/>
          <p:cNvSpPr txBox="true"/>
          <p:nvPr/>
        </p:nvSpPr>
        <p:spPr>
          <a:xfrm rot="0">
            <a:off x="2970995" y="8411020"/>
            <a:ext cx="2148437"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Multiplexing</a:t>
            </a:r>
          </a:p>
        </p:txBody>
      </p:sp>
      <p:sp>
        <p:nvSpPr>
          <p:cNvPr name="TextBox 28" id="28"/>
          <p:cNvSpPr txBox="true"/>
          <p:nvPr/>
        </p:nvSpPr>
        <p:spPr>
          <a:xfrm rot="0">
            <a:off x="9346889" y="3385381"/>
            <a:ext cx="7740716" cy="4237444"/>
          </a:xfrm>
          <a:prstGeom prst="rect">
            <a:avLst/>
          </a:prstGeom>
        </p:spPr>
        <p:txBody>
          <a:bodyPr anchor="t" rtlCol="false" tIns="0" lIns="0" bIns="0" rIns="0">
            <a:spAutoFit/>
          </a:bodyPr>
          <a:lstStyle/>
          <a:p>
            <a:pPr algn="l">
              <a:lnSpc>
                <a:spcPts val="4827"/>
              </a:lnSpc>
            </a:pPr>
            <a:r>
              <a:rPr lang="en-US" sz="2950">
                <a:solidFill>
                  <a:srgbClr val="E5E0DF"/>
                </a:solidFill>
                <a:latin typeface="Roboto"/>
                <a:ea typeface="Roboto"/>
                <a:cs typeface="Roboto"/>
                <a:sym typeface="Roboto"/>
              </a:rPr>
              <a:t>This project serves as a practical demonstration of fundamental networking theories. From establishing persistent socket connections for each client to the server, to managing the lifecycle of user sessions, every component is meticulously crafted to exemplify these concepts.</a:t>
            </a:r>
          </a:p>
        </p:txBody>
      </p:sp>
      <p:sp>
        <p:nvSpPr>
          <p:cNvPr name="TextBox 29" id="29"/>
          <p:cNvSpPr txBox="true"/>
          <p:nvPr/>
        </p:nvSpPr>
        <p:spPr>
          <a:xfrm rot="0">
            <a:off x="2970995" y="2587206"/>
            <a:ext cx="3851868" cy="480375"/>
          </a:xfrm>
          <a:prstGeom prst="rect">
            <a:avLst/>
          </a:prstGeom>
        </p:spPr>
        <p:txBody>
          <a:bodyPr anchor="t" rtlCol="false" tIns="0" lIns="0" bIns="0" rIns="0">
            <a:spAutoFit/>
          </a:bodyPr>
          <a:lstStyle/>
          <a:p>
            <a:pPr algn="l">
              <a:lnSpc>
                <a:spcPts val="3638"/>
              </a:lnSpc>
            </a:pPr>
            <a:r>
              <a:rPr lang="en-US" sz="2911">
                <a:solidFill>
                  <a:srgbClr val="E5E0DF"/>
                </a:solidFill>
                <a:latin typeface="Poppins Light"/>
                <a:ea typeface="Poppins Light"/>
                <a:cs typeface="Poppins Light"/>
                <a:sym typeface="Poppins Light"/>
              </a:rPr>
              <a:t>Socket Programming</a:t>
            </a:r>
          </a:p>
        </p:txBody>
      </p:sp>
      <p:sp>
        <p:nvSpPr>
          <p:cNvPr name="Freeform 30" id="30"/>
          <p:cNvSpPr/>
          <p:nvPr/>
        </p:nvSpPr>
        <p:spPr>
          <a:xfrm flipH="false" flipV="false" rot="0">
            <a:off x="15830550" y="79819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16922648" y="8756334"/>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6</a:t>
            </a:r>
          </a:p>
        </p:txBody>
      </p:sp>
      <p:sp>
        <p:nvSpPr>
          <p:cNvPr name="TextBox 32" id="32"/>
          <p:cNvSpPr txBox="true"/>
          <p:nvPr/>
        </p:nvSpPr>
        <p:spPr>
          <a:xfrm rot="0">
            <a:off x="2000250" y="603788"/>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Freeform 3" id="3"/>
          <p:cNvSpPr/>
          <p:nvPr/>
        </p:nvSpPr>
        <p:spPr>
          <a:xfrm flipH="false" flipV="false" rot="0">
            <a:off x="2924175" y="-1076325"/>
            <a:ext cx="12439650" cy="12439650"/>
          </a:xfrm>
          <a:custGeom>
            <a:avLst/>
            <a:gdLst/>
            <a:ahLst/>
            <a:cxnLst/>
            <a:rect r="r" b="b" t="t" l="l"/>
            <a:pathLst>
              <a:path h="12439650" w="12439650">
                <a:moveTo>
                  <a:pt x="0" y="0"/>
                </a:moveTo>
                <a:lnTo>
                  <a:pt x="12439650" y="0"/>
                </a:lnTo>
                <a:lnTo>
                  <a:pt x="12439650" y="12439650"/>
                </a:lnTo>
                <a:lnTo>
                  <a:pt x="0" y="12439650"/>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6750" y="7943850"/>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7150" y="7943850"/>
            <a:ext cx="2838450" cy="28384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DFEFF"/>
              </a:solidFill>
              <a:prstDash val="solid"/>
              <a:miter/>
            </a:ln>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69354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2402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75450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7849850" y="9639300"/>
            <a:ext cx="152400" cy="152400"/>
          </a:xfrm>
          <a:custGeom>
            <a:avLst/>
            <a:gdLst/>
            <a:ahLst/>
            <a:cxnLst/>
            <a:rect r="r" b="b" t="t" l="l"/>
            <a:pathLst>
              <a:path h="152400" w="152400">
                <a:moveTo>
                  <a:pt x="0" y="0"/>
                </a:moveTo>
                <a:lnTo>
                  <a:pt x="152400" y="0"/>
                </a:lnTo>
                <a:lnTo>
                  <a:pt x="152400" y="152400"/>
                </a:lnTo>
                <a:lnTo>
                  <a:pt x="0" y="152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3815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8963025" y="935355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7487900" y="457200"/>
            <a:ext cx="361950" cy="361950"/>
          </a:xfrm>
          <a:custGeom>
            <a:avLst/>
            <a:gdLst/>
            <a:ahLst/>
            <a:cxnLst/>
            <a:rect r="r" b="b" t="t" l="l"/>
            <a:pathLst>
              <a:path h="361950" w="361950">
                <a:moveTo>
                  <a:pt x="0" y="0"/>
                </a:moveTo>
                <a:lnTo>
                  <a:pt x="361950" y="0"/>
                </a:lnTo>
                <a:lnTo>
                  <a:pt x="361950" y="361950"/>
                </a:lnTo>
                <a:lnTo>
                  <a:pt x="0" y="36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028700" y="3789633"/>
            <a:ext cx="6288968" cy="5468667"/>
          </a:xfrm>
          <a:custGeom>
            <a:avLst/>
            <a:gdLst/>
            <a:ahLst/>
            <a:cxnLst/>
            <a:rect r="r" b="b" t="t" l="l"/>
            <a:pathLst>
              <a:path h="5468667" w="6288968">
                <a:moveTo>
                  <a:pt x="0" y="0"/>
                </a:moveTo>
                <a:lnTo>
                  <a:pt x="6288968" y="0"/>
                </a:lnTo>
                <a:lnTo>
                  <a:pt x="6288968" y="5468667"/>
                </a:lnTo>
                <a:lnTo>
                  <a:pt x="0" y="5468667"/>
                </a:lnTo>
                <a:lnTo>
                  <a:pt x="0" y="0"/>
                </a:lnTo>
                <a:close/>
              </a:path>
            </a:pathLst>
          </a:custGeom>
          <a:blipFill>
            <a:blip r:embed="rId11"/>
            <a:stretch>
              <a:fillRect l="0" t="0" r="0" b="0"/>
            </a:stretch>
          </a:blipFill>
        </p:spPr>
      </p:sp>
      <p:sp>
        <p:nvSpPr>
          <p:cNvPr name="Freeform 16" id="16"/>
          <p:cNvSpPr/>
          <p:nvPr/>
        </p:nvSpPr>
        <p:spPr>
          <a:xfrm flipH="false" flipV="false" rot="0">
            <a:off x="7729404" y="3818208"/>
            <a:ext cx="9815646" cy="2386928"/>
          </a:xfrm>
          <a:custGeom>
            <a:avLst/>
            <a:gdLst/>
            <a:ahLst/>
            <a:cxnLst/>
            <a:rect r="r" b="b" t="t" l="l"/>
            <a:pathLst>
              <a:path h="2386928" w="9815646">
                <a:moveTo>
                  <a:pt x="0" y="0"/>
                </a:moveTo>
                <a:lnTo>
                  <a:pt x="9815646" y="0"/>
                </a:lnTo>
                <a:lnTo>
                  <a:pt x="9815646" y="2386928"/>
                </a:lnTo>
                <a:lnTo>
                  <a:pt x="0" y="2386928"/>
                </a:lnTo>
                <a:lnTo>
                  <a:pt x="0" y="0"/>
                </a:lnTo>
                <a:close/>
              </a:path>
            </a:pathLst>
          </a:custGeom>
          <a:blipFill>
            <a:blip r:embed="rId12"/>
            <a:stretch>
              <a:fillRect l="0" t="-1428" r="-371" b="-218453"/>
            </a:stretch>
          </a:blipFill>
        </p:spPr>
      </p:sp>
      <p:sp>
        <p:nvSpPr>
          <p:cNvPr name="Freeform 17" id="17"/>
          <p:cNvSpPr/>
          <p:nvPr/>
        </p:nvSpPr>
        <p:spPr>
          <a:xfrm flipH="false" flipV="false" rot="0">
            <a:off x="7729404" y="6690075"/>
            <a:ext cx="9815646" cy="2596800"/>
          </a:xfrm>
          <a:custGeom>
            <a:avLst/>
            <a:gdLst/>
            <a:ahLst/>
            <a:cxnLst/>
            <a:rect r="r" b="b" t="t" l="l"/>
            <a:pathLst>
              <a:path h="2596800" w="9815646">
                <a:moveTo>
                  <a:pt x="0" y="0"/>
                </a:moveTo>
                <a:lnTo>
                  <a:pt x="9815646" y="0"/>
                </a:lnTo>
                <a:lnTo>
                  <a:pt x="9815646" y="2596800"/>
                </a:lnTo>
                <a:lnTo>
                  <a:pt x="0" y="2596800"/>
                </a:lnTo>
                <a:lnTo>
                  <a:pt x="0" y="0"/>
                </a:lnTo>
                <a:close/>
              </a:path>
            </a:pathLst>
          </a:custGeom>
          <a:blipFill>
            <a:blip r:embed="rId13"/>
            <a:stretch>
              <a:fillRect l="-231" t="0" r="-231" b="-175310"/>
            </a:stretch>
          </a:blipFill>
        </p:spPr>
      </p:sp>
      <p:sp>
        <p:nvSpPr>
          <p:cNvPr name="TextBox 18" id="18"/>
          <p:cNvSpPr txBox="true"/>
          <p:nvPr/>
        </p:nvSpPr>
        <p:spPr>
          <a:xfrm rot="0">
            <a:off x="1028700" y="1217139"/>
            <a:ext cx="7215005" cy="2086718"/>
          </a:xfrm>
          <a:prstGeom prst="rect">
            <a:avLst/>
          </a:prstGeom>
        </p:spPr>
        <p:txBody>
          <a:bodyPr anchor="t" rtlCol="false" tIns="0" lIns="0" bIns="0" rIns="0">
            <a:spAutoFit/>
          </a:bodyPr>
          <a:lstStyle/>
          <a:p>
            <a:pPr algn="l">
              <a:lnSpc>
                <a:spcPts val="7480"/>
              </a:lnSpc>
            </a:pPr>
            <a:r>
              <a:rPr lang="en-US" sz="6800" b="true">
                <a:solidFill>
                  <a:srgbClr val="FDFEFF"/>
                </a:solidFill>
                <a:latin typeface="Agrandir Bold"/>
                <a:ea typeface="Agrandir Bold"/>
                <a:cs typeface="Agrandir Bold"/>
                <a:sym typeface="Agrandir Bold"/>
              </a:rPr>
              <a:t>Screenshots of </a:t>
            </a:r>
          </a:p>
          <a:p>
            <a:pPr algn="l">
              <a:lnSpc>
                <a:spcPts val="7480"/>
              </a:lnSpc>
            </a:pPr>
            <a:r>
              <a:rPr lang="en-US" sz="6800" b="true">
                <a:solidFill>
                  <a:srgbClr val="FDFEFF"/>
                </a:solidFill>
                <a:latin typeface="Agrandir Bold"/>
                <a:ea typeface="Agrandir Bold"/>
                <a:cs typeface="Agrandir Bold"/>
                <a:sym typeface="Agrandir Bold"/>
              </a:rPr>
              <a:t>Dashboards</a:t>
            </a:r>
          </a:p>
        </p:txBody>
      </p:sp>
      <p:sp>
        <p:nvSpPr>
          <p:cNvPr name="Freeform 19" id="19"/>
          <p:cNvSpPr/>
          <p:nvPr/>
        </p:nvSpPr>
        <p:spPr>
          <a:xfrm flipH="false" flipV="false" rot="0">
            <a:off x="16202025" y="-520802"/>
            <a:ext cx="2838450" cy="2838450"/>
          </a:xfrm>
          <a:custGeom>
            <a:avLst/>
            <a:gdLst/>
            <a:ahLst/>
            <a:cxnLst/>
            <a:rect r="r" b="b" t="t" l="l"/>
            <a:pathLst>
              <a:path h="2838450" w="2838450">
                <a:moveTo>
                  <a:pt x="0" y="0"/>
                </a:moveTo>
                <a:lnTo>
                  <a:pt x="2838450" y="0"/>
                </a:lnTo>
                <a:lnTo>
                  <a:pt x="2838450" y="2838450"/>
                </a:lnTo>
                <a:lnTo>
                  <a:pt x="0" y="2838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7294123" y="253582"/>
            <a:ext cx="650977" cy="1156332"/>
          </a:xfrm>
          <a:prstGeom prst="rect">
            <a:avLst/>
          </a:prstGeom>
        </p:spPr>
        <p:txBody>
          <a:bodyPr anchor="t" rtlCol="false" tIns="0" lIns="0" bIns="0" rIns="0">
            <a:spAutoFit/>
          </a:bodyPr>
          <a:lstStyle/>
          <a:p>
            <a:pPr algn="l">
              <a:lnSpc>
                <a:spcPts val="7433"/>
              </a:lnSpc>
            </a:pPr>
            <a:r>
              <a:rPr lang="en-US" sz="6757" b="true">
                <a:solidFill>
                  <a:srgbClr val="FDFEFF"/>
                </a:solidFill>
                <a:latin typeface="Agrandir Bold"/>
                <a:ea typeface="Agrandir Bold"/>
                <a:cs typeface="Agrandir Bold"/>
                <a:sym typeface="Agrandir Bold"/>
              </a:rPr>
              <a:t>7</a:t>
            </a:r>
          </a:p>
        </p:txBody>
      </p:sp>
      <p:sp>
        <p:nvSpPr>
          <p:cNvPr name="TextBox 21" id="21"/>
          <p:cNvSpPr txBox="true"/>
          <p:nvPr/>
        </p:nvSpPr>
        <p:spPr>
          <a:xfrm rot="0">
            <a:off x="1028700" y="752475"/>
            <a:ext cx="3810000" cy="424912"/>
          </a:xfrm>
          <a:prstGeom prst="rect">
            <a:avLst/>
          </a:prstGeom>
        </p:spPr>
        <p:txBody>
          <a:bodyPr anchor="t" rtlCol="false" tIns="0" lIns="0" bIns="0" rIns="0">
            <a:spAutoFit/>
          </a:bodyPr>
          <a:lstStyle/>
          <a:p>
            <a:pPr algn="l" marL="0" indent="0" lvl="0">
              <a:lnSpc>
                <a:spcPts val="3357"/>
              </a:lnSpc>
              <a:spcBef>
                <a:spcPct val="0"/>
              </a:spcBef>
            </a:pPr>
            <a:r>
              <a:rPr lang="en-US" sz="2398" spc="-47">
                <a:solidFill>
                  <a:srgbClr val="FDFEFF"/>
                </a:solidFill>
                <a:latin typeface="Poppins"/>
                <a:ea typeface="Poppins"/>
                <a:cs typeface="Poppins"/>
                <a:sym typeface="Poppins"/>
              </a:rPr>
              <a:t>Net-Classroom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DAG5KlM_tjk</dc:identifier>
  <dcterms:modified xsi:type="dcterms:W3CDTF">2011-08-01T06:04:30Z</dcterms:modified>
  <cp:revision>1</cp:revision>
  <dc:title>Net</dc:title>
</cp:coreProperties>
</file>